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0"/>
  </p:notesMasterIdLst>
  <p:sldIdLst>
    <p:sldId id="256" r:id="rId2"/>
    <p:sldId id="257" r:id="rId3"/>
    <p:sldId id="535" r:id="rId4"/>
    <p:sldId id="536" r:id="rId5"/>
    <p:sldId id="537" r:id="rId6"/>
    <p:sldId id="551" r:id="rId7"/>
    <p:sldId id="550" r:id="rId8"/>
    <p:sldId id="552" r:id="rId9"/>
    <p:sldId id="525" r:id="rId10"/>
    <p:sldId id="578" r:id="rId11"/>
    <p:sldId id="582" r:id="rId12"/>
    <p:sldId id="553" r:id="rId13"/>
    <p:sldId id="554" r:id="rId14"/>
    <p:sldId id="561" r:id="rId15"/>
    <p:sldId id="576" r:id="rId16"/>
    <p:sldId id="577" r:id="rId17"/>
    <p:sldId id="580" r:id="rId18"/>
    <p:sldId id="522" r:id="rId19"/>
    <p:sldId id="587" r:id="rId20"/>
    <p:sldId id="581" r:id="rId21"/>
    <p:sldId id="529" r:id="rId22"/>
    <p:sldId id="590" r:id="rId23"/>
    <p:sldId id="527" r:id="rId24"/>
    <p:sldId id="588" r:id="rId25"/>
    <p:sldId id="585" r:id="rId26"/>
    <p:sldId id="524" r:id="rId27"/>
    <p:sldId id="521" r:id="rId28"/>
    <p:sldId id="589" r:id="rId29"/>
    <p:sldId id="595" r:id="rId30"/>
    <p:sldId id="584" r:id="rId31"/>
    <p:sldId id="520" r:id="rId32"/>
    <p:sldId id="592" r:id="rId33"/>
    <p:sldId id="593" r:id="rId34"/>
    <p:sldId id="583" r:id="rId35"/>
    <p:sldId id="594" r:id="rId36"/>
    <p:sldId id="599" r:id="rId37"/>
    <p:sldId id="549" r:id="rId38"/>
    <p:sldId id="558" r:id="rId39"/>
    <p:sldId id="559" r:id="rId40"/>
    <p:sldId id="586" r:id="rId41"/>
    <p:sldId id="579" r:id="rId42"/>
    <p:sldId id="596" r:id="rId43"/>
    <p:sldId id="526" r:id="rId44"/>
    <p:sldId id="597" r:id="rId45"/>
    <p:sldId id="530" r:id="rId46"/>
    <p:sldId id="528" r:id="rId47"/>
    <p:sldId id="555" r:id="rId48"/>
    <p:sldId id="258"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3D17D29-5960-C44E-B0C8-AED779EAFC21}">
          <p14:sldIdLst>
            <p14:sldId id="256"/>
          </p14:sldIdLst>
        </p14:section>
        <p14:section name="Untreated OSA and Asthma: Mechanisms of interaction" id="{D4B35B1F-F8D0-9C43-BE30-4DA634E8BD93}">
          <p14:sldIdLst>
            <p14:sldId id="257"/>
            <p14:sldId id="535"/>
            <p14:sldId id="536"/>
            <p14:sldId id="537"/>
            <p14:sldId id="551"/>
            <p14:sldId id="550"/>
            <p14:sldId id="552"/>
            <p14:sldId id="525"/>
            <p14:sldId id="578"/>
          </p14:sldIdLst>
        </p14:section>
        <p14:section name="Epidemiologic data OSA-Asthma" id="{35A67901-F40A-F441-BF90-A1375333FC3C}">
          <p14:sldIdLst>
            <p14:sldId id="582"/>
            <p14:sldId id="553"/>
            <p14:sldId id="554"/>
            <p14:sldId id="561"/>
            <p14:sldId id="576"/>
            <p14:sldId id="577"/>
            <p14:sldId id="580"/>
            <p14:sldId id="522"/>
            <p14:sldId id="587"/>
            <p14:sldId id="581"/>
            <p14:sldId id="529"/>
            <p14:sldId id="590"/>
            <p14:sldId id="527"/>
            <p14:sldId id="588"/>
            <p14:sldId id="585"/>
          </p14:sldIdLst>
        </p14:section>
        <p14:section name="Comorbidities and Confounders" id="{6B34F337-9AC8-0141-BD4B-A8E6E66027CD}">
          <p14:sldIdLst>
            <p14:sldId id="524"/>
            <p14:sldId id="521"/>
            <p14:sldId id="589"/>
            <p14:sldId id="595"/>
            <p14:sldId id="584"/>
            <p14:sldId id="520"/>
            <p14:sldId id="592"/>
            <p14:sldId id="593"/>
            <p14:sldId id="583"/>
            <p14:sldId id="594"/>
            <p14:sldId id="599"/>
          </p14:sldIdLst>
        </p14:section>
        <p14:section name="Treatments, Trials, Causal effects" id="{A2506652-FC11-514E-AB4B-50D37E3633D9}">
          <p14:sldIdLst>
            <p14:sldId id="549"/>
            <p14:sldId id="558"/>
            <p14:sldId id="559"/>
            <p14:sldId id="586"/>
            <p14:sldId id="579"/>
            <p14:sldId id="596"/>
            <p14:sldId id="526"/>
            <p14:sldId id="597"/>
            <p14:sldId id="530"/>
            <p14:sldId id="528"/>
            <p14:sldId id="555"/>
            <p14:sldId id="25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9184"/>
  </p:normalViewPr>
  <p:slideViewPr>
    <p:cSldViewPr snapToGrid="0" snapToObjects="1">
      <p:cViewPr varScale="1">
        <p:scale>
          <a:sx n="100" d="100"/>
          <a:sy n="100" d="100"/>
        </p:scale>
        <p:origin x="154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7185D6-B449-8A4B-947F-CB523733D1AA}" type="datetimeFigureOut">
              <a:rPr lang="en-US" smtClean="0"/>
              <a:t>3/26/22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3B89F3-8BCD-944B-8ECA-F855186149ED}" type="slidenum">
              <a:rPr lang="en-US" smtClean="0"/>
              <a:t>‹#›</a:t>
            </a:fld>
            <a:endParaRPr lang="en-US"/>
          </a:p>
        </p:txBody>
      </p:sp>
    </p:spTree>
    <p:extLst>
      <p:ext uri="{BB962C8B-B14F-4D97-AF65-F5344CB8AC3E}">
        <p14:creationId xmlns:p14="http://schemas.microsoft.com/office/powerpoint/2010/main" val="11440259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doi.org/10.1016/j.smrv.2013.04.004"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doi.org/10.1016/j.smrv.2015.01.009"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pubmed.ncbi.nlm.nih.gov/10624753" TargetMode="External"/><Relationship Id="rId2" Type="http://schemas.openxmlformats.org/officeDocument/2006/relationships/slide" Target="../slides/slide31.xml"/><Relationship Id="rId1" Type="http://schemas.openxmlformats.org/officeDocument/2006/relationships/notesMaster" Target="../notesMasters/notesMaster1.xml"/><Relationship Id="rId5" Type="http://schemas.openxmlformats.org/officeDocument/2006/relationships/hyperlink" Target="https://pubmed.ncbi.nlm.nih.gov/12065334" TargetMode="External"/><Relationship Id="rId4" Type="http://schemas.openxmlformats.org/officeDocument/2006/relationships/hyperlink" Target="https://pubmed.ncbi.nlm.nih.gov/1600771" TargetMode="Externa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ncbi.nlm.nih.gov/pmc/articles/PMC8278061/#B28" TargetMode="External"/><Relationship Id="rId2" Type="http://schemas.openxmlformats.org/officeDocument/2006/relationships/slide" Target="../slides/slide8.xml"/><Relationship Id="rId1" Type="http://schemas.openxmlformats.org/officeDocument/2006/relationships/notesMaster" Target="../notesMasters/notesMaster1.xml"/><Relationship Id="rId6" Type="http://schemas.openxmlformats.org/officeDocument/2006/relationships/hyperlink" Target="https://www.ncbi.nlm.nih.gov/pmc/articles/PMC8278061/#B39" TargetMode="External"/><Relationship Id="rId5" Type="http://schemas.openxmlformats.org/officeDocument/2006/relationships/hyperlink" Target="https://www.ncbi.nlm.nih.gov/pmc/articles/PMC8278061/#B38" TargetMode="External"/><Relationship Id="rId4" Type="http://schemas.openxmlformats.org/officeDocument/2006/relationships/hyperlink" Target="https://www.ncbi.nlm.nih.gov/pmc/articles/PMC8278061/#B37" TargetMode="Externa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doi.org/10.1111/all.13070" TargetMode="External"/><Relationship Id="rId7" Type="http://schemas.openxmlformats.org/officeDocument/2006/relationships/hyperlink" Target="https://doi.org/10.1016/j.rmed.2018.08.004" TargetMode="External"/><Relationship Id="rId2" Type="http://schemas.openxmlformats.org/officeDocument/2006/relationships/slide" Target="../slides/slide41.xml"/><Relationship Id="rId1" Type="http://schemas.openxmlformats.org/officeDocument/2006/relationships/notesMaster" Target="../notesMasters/notesMaster1.xml"/><Relationship Id="rId6" Type="http://schemas.openxmlformats.org/officeDocument/2006/relationships/hyperlink" Target="https://doi.org/10.1111/resp.13363" TargetMode="External"/><Relationship Id="rId5" Type="http://schemas.openxmlformats.org/officeDocument/2006/relationships/hyperlink" Target="https://doi.org/10.1183/09031936.00059706" TargetMode="External"/><Relationship Id="rId4" Type="http://schemas.openxmlformats.org/officeDocument/2006/relationships/hyperlink" Target="https://doi.org/10.1007/s11325-016-1340-1" TargetMode="Externa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sciencedirect.com/science/article/abs/pii/S2213219815001762"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2</a:t>
            </a:fld>
            <a:endParaRPr lang="en-US"/>
          </a:p>
        </p:txBody>
      </p:sp>
    </p:spTree>
    <p:extLst>
      <p:ext uri="{BB962C8B-B14F-4D97-AF65-F5344CB8AC3E}">
        <p14:creationId xmlns:p14="http://schemas.microsoft.com/office/powerpoint/2010/main" val="8115836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hlinkClick r:id="rId3" tooltip="Persistent link using digital object identifier"/>
              </a:rPr>
              <a:t>https://doi.org/10.1016/j.smrv.2013.04.004</a:t>
            </a:r>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20</a:t>
            </a:fld>
            <a:endParaRPr lang="en-US"/>
          </a:p>
        </p:txBody>
      </p:sp>
    </p:spTree>
    <p:extLst>
      <p:ext uri="{BB962C8B-B14F-4D97-AF65-F5344CB8AC3E}">
        <p14:creationId xmlns:p14="http://schemas.microsoft.com/office/powerpoint/2010/main" val="39335821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Citation 8 – asthma = sleep impairment</a:t>
            </a:r>
          </a:p>
        </p:txBody>
      </p:sp>
      <p:sp>
        <p:nvSpPr>
          <p:cNvPr id="4" name="Slide Number Placeholder 3"/>
          <p:cNvSpPr>
            <a:spLocks noGrp="1"/>
          </p:cNvSpPr>
          <p:nvPr>
            <p:ph type="sldNum" sz="quarter" idx="5"/>
          </p:nvPr>
        </p:nvSpPr>
        <p:spPr/>
        <p:txBody>
          <a:bodyPr/>
          <a:lstStyle/>
          <a:p>
            <a:fld id="{B34039EE-F296-5C4C-B7C3-08856869CF80}" type="slidenum">
              <a:rPr lang="en-US" smtClean="0"/>
              <a:t>21</a:t>
            </a:fld>
            <a:endParaRPr lang="en-US"/>
          </a:p>
        </p:txBody>
      </p:sp>
    </p:spTree>
    <p:extLst>
      <p:ext uri="{BB962C8B-B14F-4D97-AF65-F5344CB8AC3E}">
        <p14:creationId xmlns:p14="http://schemas.microsoft.com/office/powerpoint/2010/main" val="33083751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Meta-analysis of PSQI scores - </a:t>
            </a:r>
            <a:r>
              <a:rPr lang="en-US" sz="1200" b="0" i="0" u="none" strike="noStrike" kern="1200" dirty="0">
                <a:solidFill>
                  <a:schemeClr val="tx1"/>
                </a:solidFill>
                <a:effectLst/>
                <a:latin typeface="+mn-lt"/>
                <a:ea typeface="+mn-ea"/>
                <a:cs typeface="+mn-cs"/>
                <a:hlinkClick r:id="rId3" tooltip="Persistent link using digital object identifier"/>
              </a:rPr>
              <a:t>https://doi.org/10.1016/j.smrv.2015.01.009</a:t>
            </a:r>
            <a:endParaRPr lang="en-US" sz="1200" b="0" i="0" u="none" strike="noStrike" kern="1200" dirty="0">
              <a:solidFill>
                <a:schemeClr val="tx1"/>
              </a:solidFill>
              <a:effectLst/>
              <a:latin typeface="+mn-lt"/>
              <a:ea typeface="+mn-ea"/>
              <a:cs typeface="+mn-cs"/>
            </a:endParaRPr>
          </a:p>
          <a:p>
            <a:endParaRPr lang="en-US" sz="1200" b="0" i="0" u="none" strike="noStrike" kern="1200" dirty="0">
              <a:solidFill>
                <a:schemeClr val="tx1"/>
              </a:solidFill>
              <a:effectLst/>
              <a:latin typeface="+mn-lt"/>
              <a:ea typeface="+mn-ea"/>
              <a:cs typeface="+mn-cs"/>
            </a:endParaRPr>
          </a:p>
          <a:p>
            <a:endParaRPr lang="en-US" sz="1200" b="0" i="0" u="none" strike="noStrike"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45. </a:t>
            </a:r>
            <a:r>
              <a:rPr lang="en-US" sz="1200" kern="1200" dirty="0" err="1">
                <a:solidFill>
                  <a:schemeClr val="tx1"/>
                </a:solidFill>
                <a:effectLst/>
                <a:latin typeface="+mn-lt"/>
                <a:ea typeface="+mn-ea"/>
                <a:cs typeface="+mn-cs"/>
              </a:rPr>
              <a:t>Chervin</a:t>
            </a:r>
            <a:r>
              <a:rPr lang="en-US" sz="1200" kern="1200" dirty="0">
                <a:solidFill>
                  <a:schemeClr val="tx1"/>
                </a:solidFill>
                <a:effectLst/>
                <a:latin typeface="+mn-lt"/>
                <a:ea typeface="+mn-ea"/>
                <a:cs typeface="+mn-cs"/>
              </a:rPr>
              <a:t> RD. Use of clinical tools and tests in sleep medicine: evaluation</a:t>
            </a:r>
          </a:p>
          <a:p>
            <a:r>
              <a:rPr lang="en-US" sz="1200" kern="1200" dirty="0">
                <a:solidFill>
                  <a:schemeClr val="tx1"/>
                </a:solidFill>
                <a:effectLst/>
                <a:latin typeface="+mn-lt"/>
                <a:ea typeface="+mn-ea"/>
                <a:cs typeface="+mn-cs"/>
              </a:rPr>
              <a:t>for obstructive sleep-disordered breathing. In: </a:t>
            </a:r>
            <a:r>
              <a:rPr lang="en-US" sz="1200" kern="1200" dirty="0" err="1">
                <a:solidFill>
                  <a:schemeClr val="tx1"/>
                </a:solidFill>
                <a:effectLst/>
                <a:latin typeface="+mn-lt"/>
                <a:ea typeface="+mn-ea"/>
                <a:cs typeface="+mn-cs"/>
              </a:rPr>
              <a:t>Kryger</a:t>
            </a:r>
            <a:r>
              <a:rPr lang="en-US" sz="1200" kern="1200" dirty="0">
                <a:solidFill>
                  <a:schemeClr val="tx1"/>
                </a:solidFill>
                <a:effectLst/>
                <a:latin typeface="+mn-lt"/>
                <a:ea typeface="+mn-ea"/>
                <a:cs typeface="+mn-cs"/>
              </a:rPr>
              <a:t> MH, Roth T,</a:t>
            </a:r>
          </a:p>
          <a:p>
            <a:r>
              <a:rPr lang="en-US" sz="1200" kern="1200" dirty="0">
                <a:solidFill>
                  <a:schemeClr val="tx1"/>
                </a:solidFill>
                <a:effectLst/>
                <a:latin typeface="+mn-lt"/>
                <a:ea typeface="+mn-ea"/>
                <a:cs typeface="+mn-cs"/>
              </a:rPr>
              <a:t>Dement WC, eds. Principles and Practice of Sleep Medicine.</a:t>
            </a:r>
          </a:p>
          <a:p>
            <a:r>
              <a:rPr lang="en-US" sz="1200" kern="1200" dirty="0">
                <a:solidFill>
                  <a:schemeClr val="tx1"/>
                </a:solidFill>
                <a:effectLst/>
                <a:latin typeface="+mn-lt"/>
                <a:ea typeface="+mn-ea"/>
                <a:cs typeface="+mn-cs"/>
              </a:rPr>
              <a:t>Philadelphia: W.B. Saunders, 2005:603–608.</a:t>
            </a:r>
          </a:p>
          <a:p>
            <a:r>
              <a:rPr lang="en-US" sz="1200" kern="1200" dirty="0">
                <a:solidFill>
                  <a:schemeClr val="tx1"/>
                </a:solidFill>
                <a:effectLst/>
                <a:latin typeface="+mn-lt"/>
                <a:ea typeface="+mn-ea"/>
                <a:cs typeface="+mn-cs"/>
              </a:rPr>
              <a:t>46. </a:t>
            </a:r>
            <a:r>
              <a:rPr lang="en-US" sz="1200" kern="1200" dirty="0" err="1">
                <a:solidFill>
                  <a:schemeClr val="tx1"/>
                </a:solidFill>
                <a:effectLst/>
                <a:latin typeface="+mn-lt"/>
                <a:ea typeface="+mn-ea"/>
                <a:cs typeface="+mn-cs"/>
              </a:rPr>
              <a:t>Bassetti</a:t>
            </a:r>
            <a:r>
              <a:rPr lang="en-US" sz="1200" kern="1200" dirty="0">
                <a:solidFill>
                  <a:schemeClr val="tx1"/>
                </a:solidFill>
                <a:effectLst/>
                <a:latin typeface="+mn-lt"/>
                <a:ea typeface="+mn-ea"/>
                <a:cs typeface="+mn-cs"/>
              </a:rPr>
              <a:t> C, Aldrich MS, Quint D. Sleep-disordered breathing in patients</a:t>
            </a:r>
          </a:p>
          <a:p>
            <a:r>
              <a:rPr lang="en-US" sz="1200" kern="1200" dirty="0">
                <a:solidFill>
                  <a:schemeClr val="tx1"/>
                </a:solidFill>
                <a:effectLst/>
                <a:latin typeface="+mn-lt"/>
                <a:ea typeface="+mn-ea"/>
                <a:cs typeface="+mn-cs"/>
              </a:rPr>
              <a:t>with acute supra- and infratentorial strokes: a prospective study of 39</a:t>
            </a:r>
          </a:p>
          <a:p>
            <a:r>
              <a:rPr lang="en-US" sz="1200" kern="1200" dirty="0">
                <a:solidFill>
                  <a:schemeClr val="tx1"/>
                </a:solidFill>
                <a:effectLst/>
                <a:latin typeface="+mn-lt"/>
                <a:ea typeface="+mn-ea"/>
                <a:cs typeface="+mn-cs"/>
              </a:rPr>
              <a:t>patients. Stroke 1997; 28(9):1765–1772.</a:t>
            </a:r>
          </a:p>
          <a:p>
            <a:r>
              <a:rPr lang="en-US" sz="1200" kern="1200" dirty="0">
                <a:solidFill>
                  <a:schemeClr val="tx1"/>
                </a:solidFill>
                <a:effectLst/>
                <a:latin typeface="+mn-lt"/>
                <a:ea typeface="+mn-ea"/>
                <a:cs typeface="+mn-cs"/>
              </a:rPr>
              <a:t>47. Weatherwax KJ, Lin </a:t>
            </a:r>
            <a:r>
              <a:rPr lang="en-US" sz="1200" kern="1200" dirty="0" err="1">
                <a:solidFill>
                  <a:schemeClr val="tx1"/>
                </a:solidFill>
                <a:effectLst/>
                <a:latin typeface="+mn-lt"/>
                <a:ea typeface="+mn-ea"/>
                <a:cs typeface="+mn-cs"/>
              </a:rPr>
              <a:t>X,Marzec</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ML,Malow</a:t>
            </a:r>
            <a:r>
              <a:rPr lang="en-US" sz="1200" kern="1200" dirty="0">
                <a:solidFill>
                  <a:schemeClr val="tx1"/>
                </a:solidFill>
                <a:effectLst/>
                <a:latin typeface="+mn-lt"/>
                <a:ea typeface="+mn-ea"/>
                <a:cs typeface="+mn-cs"/>
              </a:rPr>
              <a:t> BA. Obstructive sleep apnea</a:t>
            </a:r>
          </a:p>
          <a:p>
            <a:r>
              <a:rPr lang="en-US" sz="1200" kern="1200" dirty="0">
                <a:solidFill>
                  <a:schemeClr val="tx1"/>
                </a:solidFill>
                <a:effectLst/>
                <a:latin typeface="+mn-lt"/>
                <a:ea typeface="+mn-ea"/>
                <a:cs typeface="+mn-cs"/>
              </a:rPr>
              <a:t>in epilepsy patients: the sleep apnea scale of the sleep disorders questionnaire</a:t>
            </a:r>
          </a:p>
          <a:p>
            <a:r>
              <a:rPr lang="en-US" sz="1200" kern="1200" dirty="0">
                <a:solidFill>
                  <a:schemeClr val="tx1"/>
                </a:solidFill>
                <a:effectLst/>
                <a:latin typeface="+mn-lt"/>
                <a:ea typeface="+mn-ea"/>
                <a:cs typeface="+mn-cs"/>
              </a:rPr>
              <a:t>(SA-SDQ) is a useful screening instrument for obstructive sleep</a:t>
            </a:r>
          </a:p>
          <a:p>
            <a:r>
              <a:rPr lang="en-US" sz="1200" kern="1200" dirty="0">
                <a:solidFill>
                  <a:schemeClr val="tx1"/>
                </a:solidFill>
                <a:effectLst/>
                <a:latin typeface="+mn-lt"/>
                <a:ea typeface="+mn-ea"/>
                <a:cs typeface="+mn-cs"/>
              </a:rPr>
              <a:t>apnea in a disease-specific population. Sleep Med 2003; 4(6): 517–521.</a:t>
            </a:r>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22</a:t>
            </a:fld>
            <a:endParaRPr lang="en-US"/>
          </a:p>
        </p:txBody>
      </p:sp>
    </p:spTree>
    <p:extLst>
      <p:ext uri="{BB962C8B-B14F-4D97-AF65-F5344CB8AC3E}">
        <p14:creationId xmlns:p14="http://schemas.microsoft.com/office/powerpoint/2010/main" val="11294006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23</a:t>
            </a:fld>
            <a:endParaRPr lang="en-US"/>
          </a:p>
        </p:txBody>
      </p:sp>
    </p:spTree>
    <p:extLst>
      <p:ext uri="{BB962C8B-B14F-4D97-AF65-F5344CB8AC3E}">
        <p14:creationId xmlns:p14="http://schemas.microsoft.com/office/powerpoint/2010/main" val="700804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*2-7 </a:t>
            </a:r>
          </a:p>
          <a:p>
            <a:r>
              <a:rPr lang="en-US" sz="1200" kern="1200" dirty="0">
                <a:solidFill>
                  <a:schemeClr val="tx1"/>
                </a:solidFill>
                <a:effectLst/>
                <a:latin typeface="+mn-lt"/>
                <a:ea typeface="+mn-ea"/>
                <a:cs typeface="+mn-cs"/>
              </a:rPr>
              <a:t>2. </a:t>
            </a:r>
            <a:r>
              <a:rPr lang="en-US" sz="1200" kern="1200" dirty="0" err="1">
                <a:solidFill>
                  <a:schemeClr val="tx1"/>
                </a:solidFill>
                <a:effectLst/>
                <a:latin typeface="+mn-lt"/>
                <a:ea typeface="+mn-ea"/>
                <a:cs typeface="+mn-cs"/>
              </a:rPr>
              <a:t>Shaheen</a:t>
            </a:r>
            <a:r>
              <a:rPr lang="en-US" sz="1200" kern="1200" dirty="0">
                <a:solidFill>
                  <a:schemeClr val="tx1"/>
                </a:solidFill>
                <a:effectLst/>
                <a:latin typeface="+mn-lt"/>
                <a:ea typeface="+mn-ea"/>
                <a:cs typeface="+mn-cs"/>
              </a:rPr>
              <a:t> SO, Sterne JA, Montgomery SM, </a:t>
            </a:r>
            <a:r>
              <a:rPr lang="en-US" sz="1200" kern="1200" dirty="0" err="1">
                <a:solidFill>
                  <a:schemeClr val="tx1"/>
                </a:solidFill>
                <a:effectLst/>
                <a:latin typeface="+mn-lt"/>
                <a:ea typeface="+mn-ea"/>
                <a:cs typeface="+mn-cs"/>
              </a:rPr>
              <a:t>Azima</a:t>
            </a:r>
            <a:r>
              <a:rPr lang="en-US" sz="1200" kern="1200" dirty="0">
                <a:solidFill>
                  <a:schemeClr val="tx1"/>
                </a:solidFill>
                <a:effectLst/>
                <a:latin typeface="+mn-lt"/>
                <a:ea typeface="+mn-ea"/>
                <a:cs typeface="+mn-cs"/>
              </a:rPr>
              <a:t> H. Birth weight, body mass</a:t>
            </a:r>
          </a:p>
          <a:p>
            <a:r>
              <a:rPr lang="en-US" sz="1200" kern="1200" dirty="0">
                <a:solidFill>
                  <a:schemeClr val="tx1"/>
                </a:solidFill>
                <a:effectLst/>
                <a:latin typeface="+mn-lt"/>
                <a:ea typeface="+mn-ea"/>
                <a:cs typeface="+mn-cs"/>
              </a:rPr>
              <a:t>index and asthma in young adults. Thorax 1999;54:396-402.</a:t>
            </a:r>
          </a:p>
          <a:p>
            <a:r>
              <a:rPr lang="en-US" sz="1200" kern="1200" dirty="0">
                <a:solidFill>
                  <a:schemeClr val="tx1"/>
                </a:solidFill>
                <a:effectLst/>
                <a:latin typeface="+mn-lt"/>
                <a:ea typeface="+mn-ea"/>
                <a:cs typeface="+mn-cs"/>
              </a:rPr>
              <a:t>3. Camargo CA Jr, Weiss ST, Zhang S, Willett WC, </a:t>
            </a:r>
            <a:r>
              <a:rPr lang="en-US" sz="1200" kern="1200" dirty="0" err="1">
                <a:solidFill>
                  <a:schemeClr val="tx1"/>
                </a:solidFill>
                <a:effectLst/>
                <a:latin typeface="+mn-lt"/>
                <a:ea typeface="+mn-ea"/>
                <a:cs typeface="+mn-cs"/>
              </a:rPr>
              <a:t>Speizer</a:t>
            </a:r>
            <a:r>
              <a:rPr lang="en-US" sz="1200" kern="1200" dirty="0">
                <a:solidFill>
                  <a:schemeClr val="tx1"/>
                </a:solidFill>
                <a:effectLst/>
                <a:latin typeface="+mn-lt"/>
                <a:ea typeface="+mn-ea"/>
                <a:cs typeface="+mn-cs"/>
              </a:rPr>
              <a:t> FE. Prospective</a:t>
            </a:r>
          </a:p>
          <a:p>
            <a:r>
              <a:rPr lang="en-US" sz="1200" kern="1200" dirty="0">
                <a:solidFill>
                  <a:schemeClr val="tx1"/>
                </a:solidFill>
                <a:effectLst/>
                <a:latin typeface="+mn-lt"/>
                <a:ea typeface="+mn-ea"/>
                <a:cs typeface="+mn-cs"/>
              </a:rPr>
              <a:t>study of body mass index, weight change, and risk of adult-onset asthma in</a:t>
            </a:r>
          </a:p>
          <a:p>
            <a:r>
              <a:rPr lang="en-US" sz="1200" kern="1200" dirty="0">
                <a:solidFill>
                  <a:schemeClr val="tx1"/>
                </a:solidFill>
                <a:effectLst/>
                <a:latin typeface="+mn-lt"/>
                <a:ea typeface="+mn-ea"/>
                <a:cs typeface="+mn-cs"/>
              </a:rPr>
              <a:t>women. Arch Intern Med 1999;159:2582-8.</a:t>
            </a:r>
          </a:p>
          <a:p>
            <a:r>
              <a:rPr lang="en-US" sz="1200" kern="1200" dirty="0">
                <a:solidFill>
                  <a:schemeClr val="tx1"/>
                </a:solidFill>
                <a:effectLst/>
                <a:latin typeface="+mn-lt"/>
                <a:ea typeface="+mn-ea"/>
                <a:cs typeface="+mn-cs"/>
              </a:rPr>
              <a:t>4. Beckett WS, Jacobs DR Jr, Yu X, </a:t>
            </a:r>
            <a:r>
              <a:rPr lang="en-US" sz="1200" kern="1200" dirty="0" err="1">
                <a:solidFill>
                  <a:schemeClr val="tx1"/>
                </a:solidFill>
                <a:effectLst/>
                <a:latin typeface="+mn-lt"/>
                <a:ea typeface="+mn-ea"/>
                <a:cs typeface="+mn-cs"/>
              </a:rPr>
              <a:t>Iribarren</a:t>
            </a:r>
            <a:r>
              <a:rPr lang="en-US" sz="1200" kern="1200" dirty="0">
                <a:solidFill>
                  <a:schemeClr val="tx1"/>
                </a:solidFill>
                <a:effectLst/>
                <a:latin typeface="+mn-lt"/>
                <a:ea typeface="+mn-ea"/>
                <a:cs typeface="+mn-cs"/>
              </a:rPr>
              <a:t> C, Williams OD. Asthma is</a:t>
            </a:r>
          </a:p>
          <a:p>
            <a:r>
              <a:rPr lang="en-US" sz="1200" kern="1200" dirty="0">
                <a:solidFill>
                  <a:schemeClr val="tx1"/>
                </a:solidFill>
                <a:effectLst/>
                <a:latin typeface="+mn-lt"/>
                <a:ea typeface="+mn-ea"/>
                <a:cs typeface="+mn-cs"/>
              </a:rPr>
              <a:t>associated with weight gain in females but not males, independent of physical</a:t>
            </a:r>
          </a:p>
          <a:p>
            <a:r>
              <a:rPr lang="en-US" sz="1200" kern="1200" dirty="0">
                <a:solidFill>
                  <a:schemeClr val="tx1"/>
                </a:solidFill>
                <a:effectLst/>
                <a:latin typeface="+mn-lt"/>
                <a:ea typeface="+mn-ea"/>
                <a:cs typeface="+mn-cs"/>
              </a:rPr>
              <a:t>activity. Am J Respir Crit Care Med 2001;164:2045-50.</a:t>
            </a:r>
          </a:p>
          <a:p>
            <a:r>
              <a:rPr lang="en-US" sz="1200" kern="1200" dirty="0">
                <a:solidFill>
                  <a:schemeClr val="tx1"/>
                </a:solidFill>
                <a:effectLst/>
                <a:latin typeface="+mn-lt"/>
                <a:ea typeface="+mn-ea"/>
                <a:cs typeface="+mn-cs"/>
              </a:rPr>
              <a:t>5. Chen Y, Dales R, Tang M, </a:t>
            </a:r>
            <a:r>
              <a:rPr lang="en-US" sz="1200" kern="1200" dirty="0" err="1">
                <a:solidFill>
                  <a:schemeClr val="tx1"/>
                </a:solidFill>
                <a:effectLst/>
                <a:latin typeface="+mn-lt"/>
                <a:ea typeface="+mn-ea"/>
                <a:cs typeface="+mn-cs"/>
              </a:rPr>
              <a:t>Krewski</a:t>
            </a:r>
            <a:r>
              <a:rPr lang="en-US" sz="1200" kern="1200" dirty="0">
                <a:solidFill>
                  <a:schemeClr val="tx1"/>
                </a:solidFill>
                <a:effectLst/>
                <a:latin typeface="+mn-lt"/>
                <a:ea typeface="+mn-ea"/>
                <a:cs typeface="+mn-cs"/>
              </a:rPr>
              <a:t> D. Obesity may increase the incidence of</a:t>
            </a:r>
          </a:p>
          <a:p>
            <a:r>
              <a:rPr lang="en-US" sz="1200" kern="1200" dirty="0">
                <a:solidFill>
                  <a:schemeClr val="tx1"/>
                </a:solidFill>
                <a:effectLst/>
                <a:latin typeface="+mn-lt"/>
                <a:ea typeface="+mn-ea"/>
                <a:cs typeface="+mn-cs"/>
              </a:rPr>
              <a:t>asthma in women but not in men: longitudinal observations from the Canadian</a:t>
            </a:r>
          </a:p>
          <a:p>
            <a:r>
              <a:rPr lang="en-US" sz="1200" kern="1200" dirty="0">
                <a:solidFill>
                  <a:schemeClr val="tx1"/>
                </a:solidFill>
                <a:effectLst/>
                <a:latin typeface="+mn-lt"/>
                <a:ea typeface="+mn-ea"/>
                <a:cs typeface="+mn-cs"/>
              </a:rPr>
              <a:t>National Population Health Surveys. Am J Epidemiol 2002;155:191-7.</a:t>
            </a:r>
          </a:p>
          <a:p>
            <a:r>
              <a:rPr lang="en-US" sz="1200" kern="1200" dirty="0">
                <a:solidFill>
                  <a:schemeClr val="tx1"/>
                </a:solidFill>
                <a:effectLst/>
                <a:latin typeface="+mn-lt"/>
                <a:ea typeface="+mn-ea"/>
                <a:cs typeface="+mn-cs"/>
              </a:rPr>
              <a:t>6. Guerra S, Sherrill DL, Bobadilla A, Martinez FD, Barbee RA. The relation of</a:t>
            </a:r>
          </a:p>
          <a:p>
            <a:r>
              <a:rPr lang="en-US" sz="1200" kern="1200" dirty="0">
                <a:solidFill>
                  <a:schemeClr val="tx1"/>
                </a:solidFill>
                <a:effectLst/>
                <a:latin typeface="+mn-lt"/>
                <a:ea typeface="+mn-ea"/>
                <a:cs typeface="+mn-cs"/>
              </a:rPr>
              <a:t>body mass index to asthma, chronic bronchitis, and emphysema. Chest 2002;</a:t>
            </a:r>
          </a:p>
          <a:p>
            <a:r>
              <a:rPr lang="en-US" sz="1200" kern="1200" dirty="0">
                <a:solidFill>
                  <a:schemeClr val="tx1"/>
                </a:solidFill>
                <a:effectLst/>
                <a:latin typeface="+mn-lt"/>
                <a:ea typeface="+mn-ea"/>
                <a:cs typeface="+mn-cs"/>
              </a:rPr>
              <a:t>122:1256-63.</a:t>
            </a:r>
          </a:p>
          <a:p>
            <a:r>
              <a:rPr lang="en-US" sz="1200" kern="1200" dirty="0">
                <a:solidFill>
                  <a:schemeClr val="tx1"/>
                </a:solidFill>
                <a:effectLst/>
                <a:latin typeface="+mn-lt"/>
                <a:ea typeface="+mn-ea"/>
                <a:cs typeface="+mn-cs"/>
              </a:rPr>
              <a:t>7. Ford ES, </a:t>
            </a:r>
            <a:r>
              <a:rPr lang="en-US" sz="1200" kern="1200" dirty="0" err="1">
                <a:solidFill>
                  <a:schemeClr val="tx1"/>
                </a:solidFill>
                <a:effectLst/>
                <a:latin typeface="+mn-lt"/>
                <a:ea typeface="+mn-ea"/>
                <a:cs typeface="+mn-cs"/>
              </a:rPr>
              <a:t>Mannino</a:t>
            </a:r>
            <a:r>
              <a:rPr lang="en-US" sz="1200" kern="1200" dirty="0">
                <a:solidFill>
                  <a:schemeClr val="tx1"/>
                </a:solidFill>
                <a:effectLst/>
                <a:latin typeface="+mn-lt"/>
                <a:ea typeface="+mn-ea"/>
                <a:cs typeface="+mn-cs"/>
              </a:rPr>
              <a:t> DM, Redd SC, </a:t>
            </a:r>
            <a:r>
              <a:rPr lang="en-US" sz="1200" kern="1200" dirty="0" err="1">
                <a:solidFill>
                  <a:schemeClr val="tx1"/>
                </a:solidFill>
                <a:effectLst/>
                <a:latin typeface="+mn-lt"/>
                <a:ea typeface="+mn-ea"/>
                <a:cs typeface="+mn-cs"/>
              </a:rPr>
              <a:t>Mokdad</a:t>
            </a:r>
            <a:r>
              <a:rPr lang="en-US" sz="1200" kern="1200" dirty="0">
                <a:solidFill>
                  <a:schemeClr val="tx1"/>
                </a:solidFill>
                <a:effectLst/>
                <a:latin typeface="+mn-lt"/>
                <a:ea typeface="+mn-ea"/>
                <a:cs typeface="+mn-cs"/>
              </a:rPr>
              <a:t> AH, Mott JA. Body mass index</a:t>
            </a:r>
          </a:p>
          <a:p>
            <a:r>
              <a:rPr lang="en-US" sz="1200" kern="1200" dirty="0">
                <a:solidFill>
                  <a:schemeClr val="tx1"/>
                </a:solidFill>
                <a:effectLst/>
                <a:latin typeface="+mn-lt"/>
                <a:ea typeface="+mn-ea"/>
                <a:cs typeface="+mn-cs"/>
              </a:rPr>
              <a:t>and asthma incidence among USA adults. Eur Respir J 2004;24:740-4.</a:t>
            </a:r>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26</a:t>
            </a:fld>
            <a:endParaRPr lang="en-US"/>
          </a:p>
        </p:txBody>
      </p:sp>
    </p:spTree>
    <p:extLst>
      <p:ext uri="{BB962C8B-B14F-4D97-AF65-F5344CB8AC3E}">
        <p14:creationId xmlns:p14="http://schemas.microsoft.com/office/powerpoint/2010/main" val="26319851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43  </a:t>
            </a:r>
            <a:r>
              <a:rPr lang="en-US" sz="1200" b="0" i="0" kern="1200" dirty="0">
                <a:solidFill>
                  <a:schemeClr val="tx1"/>
                </a:solidFill>
                <a:effectLst/>
                <a:latin typeface="+mn-lt"/>
                <a:ea typeface="+mn-ea"/>
                <a:cs typeface="+mn-cs"/>
              </a:rPr>
              <a:t>Association of obstructive sleep apnea risk with asthma control in adults. </a:t>
            </a:r>
            <a:r>
              <a:rPr lang="en-US" sz="1200" b="0" i="1" kern="1200" dirty="0">
                <a:solidFill>
                  <a:schemeClr val="tx1"/>
                </a:solidFill>
                <a:effectLst/>
                <a:latin typeface="+mn-lt"/>
                <a:ea typeface="+mn-ea"/>
                <a:cs typeface="+mn-cs"/>
              </a:rPr>
              <a:t>Teodorescu M, </a:t>
            </a:r>
            <a:r>
              <a:rPr lang="en-US" sz="1200" b="0" i="1" kern="1200" dirty="0" err="1">
                <a:solidFill>
                  <a:schemeClr val="tx1"/>
                </a:solidFill>
                <a:effectLst/>
                <a:latin typeface="+mn-lt"/>
                <a:ea typeface="+mn-ea"/>
                <a:cs typeface="+mn-cs"/>
              </a:rPr>
              <a:t>Polomis</a:t>
            </a:r>
            <a:r>
              <a:rPr lang="en-US" sz="1200" b="0" i="1" kern="1200" dirty="0">
                <a:solidFill>
                  <a:schemeClr val="tx1"/>
                </a:solidFill>
                <a:effectLst/>
                <a:latin typeface="+mn-lt"/>
                <a:ea typeface="+mn-ea"/>
                <a:cs typeface="+mn-cs"/>
              </a:rPr>
              <a:t> DA, Hall SV, Teodorescu MC, </a:t>
            </a:r>
            <a:r>
              <a:rPr lang="en-US" sz="1200" b="0" i="1" kern="1200" dirty="0" err="1">
                <a:solidFill>
                  <a:schemeClr val="tx1"/>
                </a:solidFill>
                <a:effectLst/>
                <a:latin typeface="+mn-lt"/>
                <a:ea typeface="+mn-ea"/>
                <a:cs typeface="+mn-cs"/>
              </a:rPr>
              <a:t>Gangnon</a:t>
            </a:r>
            <a:r>
              <a:rPr lang="en-US" sz="1200" b="0" i="1" kern="1200" dirty="0">
                <a:solidFill>
                  <a:schemeClr val="tx1"/>
                </a:solidFill>
                <a:effectLst/>
                <a:latin typeface="+mn-lt"/>
                <a:ea typeface="+mn-ea"/>
                <a:cs typeface="+mn-cs"/>
              </a:rPr>
              <a:t> RE, Peterson AG, </a:t>
            </a:r>
            <a:r>
              <a:rPr lang="en-US" sz="1200" b="0" i="1" kern="1200" dirty="0" err="1">
                <a:solidFill>
                  <a:schemeClr val="tx1"/>
                </a:solidFill>
                <a:effectLst/>
                <a:latin typeface="+mn-lt"/>
                <a:ea typeface="+mn-ea"/>
                <a:cs typeface="+mn-cs"/>
              </a:rPr>
              <a:t>Xie</a:t>
            </a:r>
            <a:r>
              <a:rPr lang="en-US" sz="1200" b="0" i="1" kern="1200" dirty="0">
                <a:solidFill>
                  <a:schemeClr val="tx1"/>
                </a:solidFill>
                <a:effectLst/>
                <a:latin typeface="+mn-lt"/>
                <a:ea typeface="+mn-ea"/>
                <a:cs typeface="+mn-cs"/>
              </a:rPr>
              <a:t> A, </a:t>
            </a:r>
            <a:r>
              <a:rPr lang="en-US" sz="1200" b="0" i="1" kern="1200" dirty="0" err="1">
                <a:solidFill>
                  <a:schemeClr val="tx1"/>
                </a:solidFill>
                <a:effectLst/>
                <a:latin typeface="+mn-lt"/>
                <a:ea typeface="+mn-ea"/>
                <a:cs typeface="+mn-cs"/>
              </a:rPr>
              <a:t>Sorkness</a:t>
            </a:r>
            <a:r>
              <a:rPr lang="en-US" sz="1200" b="0" i="1" kern="1200" dirty="0">
                <a:solidFill>
                  <a:schemeClr val="tx1"/>
                </a:solidFill>
                <a:effectLst/>
                <a:latin typeface="+mn-lt"/>
                <a:ea typeface="+mn-ea"/>
                <a:cs typeface="+mn-cs"/>
              </a:rPr>
              <a:t> CA, </a:t>
            </a:r>
            <a:r>
              <a:rPr lang="en-US" sz="1200" b="0" i="1" kern="1200" dirty="0" err="1">
                <a:solidFill>
                  <a:schemeClr val="tx1"/>
                </a:solidFill>
                <a:effectLst/>
                <a:latin typeface="+mn-lt"/>
                <a:ea typeface="+mn-ea"/>
                <a:cs typeface="+mn-cs"/>
              </a:rPr>
              <a:t>Jarjour</a:t>
            </a:r>
            <a:r>
              <a:rPr lang="en-US" sz="1200" b="0" i="1" kern="1200" dirty="0">
                <a:solidFill>
                  <a:schemeClr val="tx1"/>
                </a:solidFill>
                <a:effectLst/>
                <a:latin typeface="+mn-lt"/>
                <a:ea typeface="+mn-ea"/>
                <a:cs typeface="+mn-cs"/>
              </a:rPr>
              <a:t> NN</a:t>
            </a:r>
          </a:p>
          <a:p>
            <a:r>
              <a:rPr lang="en-US" sz="1200" b="0" i="1" kern="1200" dirty="0">
                <a:solidFill>
                  <a:schemeClr val="tx1"/>
                </a:solidFill>
                <a:effectLst/>
                <a:latin typeface="+mn-lt"/>
                <a:ea typeface="+mn-ea"/>
                <a:cs typeface="+mn-cs"/>
              </a:rPr>
              <a:t>Chest. 2010 Sep; 138(3):543-50.</a:t>
            </a:r>
          </a:p>
          <a:p>
            <a:endParaRPr lang="en-US" sz="1200" b="0" i="1"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57. Teodorescu M, </a:t>
            </a:r>
            <a:r>
              <a:rPr lang="en-US" sz="1200" b="0" i="0" kern="1200" dirty="0" err="1">
                <a:solidFill>
                  <a:schemeClr val="tx1"/>
                </a:solidFill>
                <a:effectLst/>
                <a:latin typeface="+mn-lt"/>
                <a:ea typeface="+mn-ea"/>
                <a:cs typeface="+mn-cs"/>
              </a:rPr>
              <a:t>Polomis</a:t>
            </a:r>
            <a:r>
              <a:rPr lang="en-US" sz="1200" b="0" i="0" kern="1200" dirty="0">
                <a:solidFill>
                  <a:schemeClr val="tx1"/>
                </a:solidFill>
                <a:effectLst/>
                <a:latin typeface="+mn-lt"/>
                <a:ea typeface="+mn-ea"/>
                <a:cs typeface="+mn-cs"/>
              </a:rPr>
              <a:t> DA, Teodorescu MC, </a:t>
            </a:r>
            <a:r>
              <a:rPr lang="en-US" sz="1200" b="0" i="0" kern="1200" dirty="0" err="1">
                <a:solidFill>
                  <a:schemeClr val="tx1"/>
                </a:solidFill>
                <a:effectLst/>
                <a:latin typeface="+mn-lt"/>
                <a:ea typeface="+mn-ea"/>
                <a:cs typeface="+mn-cs"/>
              </a:rPr>
              <a:t>Gangnon</a:t>
            </a:r>
            <a:r>
              <a:rPr lang="en-US" sz="1200" b="0" i="0" kern="1200" dirty="0">
                <a:solidFill>
                  <a:schemeClr val="tx1"/>
                </a:solidFill>
                <a:effectLst/>
                <a:latin typeface="+mn-lt"/>
                <a:ea typeface="+mn-ea"/>
                <a:cs typeface="+mn-cs"/>
              </a:rPr>
              <a:t> RE, Peterson AG, </a:t>
            </a:r>
            <a:r>
              <a:rPr lang="en-US" sz="1200" b="0" i="0" kern="1200" dirty="0" err="1">
                <a:solidFill>
                  <a:schemeClr val="tx1"/>
                </a:solidFill>
                <a:effectLst/>
                <a:latin typeface="+mn-lt"/>
                <a:ea typeface="+mn-ea"/>
                <a:cs typeface="+mn-cs"/>
              </a:rPr>
              <a:t>Consens</a:t>
            </a:r>
            <a:r>
              <a:rPr lang="en-US" sz="1200" b="0" i="0" kern="1200" dirty="0">
                <a:solidFill>
                  <a:schemeClr val="tx1"/>
                </a:solidFill>
                <a:effectLst/>
                <a:latin typeface="+mn-lt"/>
                <a:ea typeface="+mn-ea"/>
                <a:cs typeface="+mn-cs"/>
              </a:rPr>
              <a:t> FB, et al. . Association of obstructive sleep apnea risk or diagnosis with daytime asthma in adults. </a:t>
            </a:r>
            <a:r>
              <a:rPr lang="en-US" sz="1200" b="0" i="1" kern="1200" dirty="0">
                <a:solidFill>
                  <a:schemeClr val="tx1"/>
                </a:solidFill>
                <a:effectLst/>
                <a:latin typeface="+mn-lt"/>
                <a:ea typeface="+mn-ea"/>
                <a:cs typeface="+mn-cs"/>
              </a:rPr>
              <a:t>J Asthma.</a:t>
            </a:r>
            <a:r>
              <a:rPr lang="en-US" sz="1200" b="0" i="0" kern="1200" dirty="0">
                <a:solidFill>
                  <a:schemeClr val="tx1"/>
                </a:solidFill>
                <a:effectLst/>
                <a:latin typeface="+mn-lt"/>
                <a:ea typeface="+mn-ea"/>
                <a:cs typeface="+mn-cs"/>
              </a:rPr>
              <a:t> (2012) 49:620–8. 10.3109/02770903.2012.689408</a:t>
            </a:r>
          </a:p>
          <a:p>
            <a:endParaRPr lang="en-US" sz="1200" b="0" i="0" kern="1200" dirty="0">
              <a:solidFill>
                <a:schemeClr val="tx1"/>
              </a:solidFill>
              <a:effectLst/>
              <a:latin typeface="+mn-lt"/>
              <a:ea typeface="+mn-ea"/>
              <a:cs typeface="+mn-cs"/>
            </a:endParaRPr>
          </a:p>
          <a:p>
            <a:endParaRPr lang="en-US" sz="1200" b="0" i="1" kern="1200" dirty="0">
              <a:solidFill>
                <a:schemeClr val="tx1"/>
              </a:solidFill>
              <a:effectLst/>
              <a:latin typeface="+mn-lt"/>
              <a:ea typeface="+mn-ea"/>
              <a:cs typeface="+mn-cs"/>
            </a:endParaRPr>
          </a:p>
          <a:p>
            <a:endParaRPr lang="en-US" dirty="0"/>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27</a:t>
            </a:fld>
            <a:endParaRPr lang="en-US"/>
          </a:p>
        </p:txBody>
      </p:sp>
    </p:spTree>
    <p:extLst>
      <p:ext uri="{BB962C8B-B14F-4D97-AF65-F5344CB8AC3E}">
        <p14:creationId xmlns:p14="http://schemas.microsoft.com/office/powerpoint/2010/main" val="10799496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Douglass AB Bornstein R </a:t>
            </a:r>
            <a:r>
              <a:rPr lang="en-US" sz="1200" b="1" i="0" kern="1200">
                <a:solidFill>
                  <a:schemeClr val="tx1"/>
                </a:solidFill>
                <a:effectLst/>
                <a:latin typeface="+mn-lt"/>
                <a:ea typeface="+mn-ea"/>
                <a:cs typeface="+mn-cs"/>
              </a:rPr>
              <a:t>Nino-Murcia G et </a:t>
            </a:r>
            <a:r>
              <a:rPr lang="en-US" sz="1200" b="1" i="0" kern="1200" dirty="0">
                <a:solidFill>
                  <a:schemeClr val="tx1"/>
                </a:solidFill>
                <a:effectLst/>
                <a:latin typeface="+mn-lt"/>
                <a:ea typeface="+mn-ea"/>
                <a:cs typeface="+mn-cs"/>
              </a:rPr>
              <a:t>al.</a:t>
            </a:r>
          </a:p>
          <a:p>
            <a:r>
              <a:rPr lang="en-US" sz="1200" b="0" i="0" kern="1200" dirty="0">
                <a:solidFill>
                  <a:schemeClr val="tx1"/>
                </a:solidFill>
                <a:effectLst/>
                <a:latin typeface="+mn-lt"/>
                <a:ea typeface="+mn-ea"/>
                <a:cs typeface="+mn-cs"/>
              </a:rPr>
              <a:t>The Sleep Disorders Questionnaire. I: Creation and multivariate structure of </a:t>
            </a:r>
            <a:r>
              <a:rPr lang="en-US" sz="1200" b="0" i="0" kern="1200" dirty="0" err="1">
                <a:solidFill>
                  <a:schemeClr val="tx1"/>
                </a:solidFill>
                <a:effectLst/>
                <a:latin typeface="+mn-lt"/>
                <a:ea typeface="+mn-ea"/>
                <a:cs typeface="+mn-cs"/>
              </a:rPr>
              <a:t>SDQ.</a:t>
            </a:r>
            <a:r>
              <a:rPr lang="en-US" sz="1200" b="0" i="1" kern="1200" dirty="0" err="1">
                <a:solidFill>
                  <a:schemeClr val="tx1"/>
                </a:solidFill>
                <a:effectLst/>
                <a:latin typeface="+mn-lt"/>
                <a:ea typeface="+mn-ea"/>
                <a:cs typeface="+mn-cs"/>
              </a:rPr>
              <a:t>Sleep</a:t>
            </a:r>
            <a:r>
              <a:rPr lang="en-US" sz="1200" b="0" i="1"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 1994; </a:t>
            </a:r>
            <a:r>
              <a:rPr lang="en-US" sz="1200" b="1" i="0" kern="1200" dirty="0">
                <a:solidFill>
                  <a:schemeClr val="tx1"/>
                </a:solidFill>
                <a:effectLst/>
                <a:latin typeface="+mn-lt"/>
                <a:ea typeface="+mn-ea"/>
                <a:cs typeface="+mn-cs"/>
              </a:rPr>
              <a:t>17</a:t>
            </a:r>
            <a:r>
              <a:rPr lang="en-US" sz="1200" b="0" i="0" kern="1200" dirty="0">
                <a:solidFill>
                  <a:schemeClr val="tx1"/>
                </a:solidFill>
                <a:effectLst/>
                <a:latin typeface="+mn-lt"/>
                <a:ea typeface="+mn-ea"/>
                <a:cs typeface="+mn-cs"/>
              </a:rPr>
              <a:t>: 160-167</a:t>
            </a:r>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30</a:t>
            </a:fld>
            <a:endParaRPr lang="en-US"/>
          </a:p>
        </p:txBody>
      </p:sp>
    </p:spTree>
    <p:extLst>
      <p:ext uri="{BB962C8B-B14F-4D97-AF65-F5344CB8AC3E}">
        <p14:creationId xmlns:p14="http://schemas.microsoft.com/office/powerpoint/2010/main" val="7680395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err="1">
                <a:solidFill>
                  <a:schemeClr val="tx1"/>
                </a:solidFill>
                <a:effectLst/>
                <a:latin typeface="+mn-lt"/>
                <a:ea typeface="+mn-ea"/>
                <a:cs typeface="+mn-cs"/>
              </a:rPr>
              <a:t>Penzel</a:t>
            </a:r>
            <a:r>
              <a:rPr lang="en-US" sz="1200" b="1" i="0" kern="1200" dirty="0">
                <a:solidFill>
                  <a:schemeClr val="tx1"/>
                </a:solidFill>
                <a:effectLst/>
                <a:latin typeface="+mn-lt"/>
                <a:ea typeface="+mn-ea"/>
                <a:cs typeface="+mn-cs"/>
              </a:rPr>
              <a:t> T, Becker HF, Brandenburg U, et </a:t>
            </a:r>
            <a:r>
              <a:rPr lang="en-US" sz="1200" b="1" i="0" kern="1200" dirty="0" err="1">
                <a:solidFill>
                  <a:schemeClr val="tx1"/>
                </a:solidFill>
                <a:effectLst/>
                <a:latin typeface="+mn-lt"/>
                <a:ea typeface="+mn-ea"/>
                <a:cs typeface="+mn-cs"/>
              </a:rPr>
              <a:t>al.Arousal</a:t>
            </a:r>
            <a:r>
              <a:rPr lang="en-US" sz="1200" b="1" i="0" kern="1200" dirty="0">
                <a:solidFill>
                  <a:schemeClr val="tx1"/>
                </a:solidFill>
                <a:effectLst/>
                <a:latin typeface="+mn-lt"/>
                <a:ea typeface="+mn-ea"/>
                <a:cs typeface="+mn-cs"/>
              </a:rPr>
              <a:t> in patients with gastro-</a:t>
            </a:r>
            <a:r>
              <a:rPr lang="en-US" sz="1200" b="1" i="0" kern="1200" dirty="0" err="1">
                <a:solidFill>
                  <a:schemeClr val="tx1"/>
                </a:solidFill>
                <a:effectLst/>
                <a:latin typeface="+mn-lt"/>
                <a:ea typeface="+mn-ea"/>
                <a:cs typeface="+mn-cs"/>
              </a:rPr>
              <a:t>oesophageal</a:t>
            </a:r>
            <a:r>
              <a:rPr lang="en-US" sz="1200" b="1" i="0" kern="1200" dirty="0">
                <a:solidFill>
                  <a:schemeClr val="tx1"/>
                </a:solidFill>
                <a:effectLst/>
                <a:latin typeface="+mn-lt"/>
                <a:ea typeface="+mn-ea"/>
                <a:cs typeface="+mn-cs"/>
              </a:rPr>
              <a:t> reflux and sleep </a:t>
            </a:r>
            <a:r>
              <a:rPr lang="en-US" sz="1200" b="1" i="0" kern="1200" dirty="0" err="1">
                <a:solidFill>
                  <a:schemeClr val="tx1"/>
                </a:solidFill>
                <a:effectLst/>
                <a:latin typeface="+mn-lt"/>
                <a:ea typeface="+mn-ea"/>
                <a:cs typeface="+mn-cs"/>
              </a:rPr>
              <a:t>apnoea</a:t>
            </a:r>
            <a:r>
              <a:rPr lang="en-US" sz="1200" b="1" i="0" kern="1200" dirty="0">
                <a:solidFill>
                  <a:schemeClr val="tx1"/>
                </a:solidFill>
                <a:effectLst/>
                <a:latin typeface="+mn-lt"/>
                <a:ea typeface="+mn-ea"/>
                <a:cs typeface="+mn-cs"/>
              </a:rPr>
              <a:t> </a:t>
            </a:r>
            <a:r>
              <a:rPr lang="en-US" sz="1200" b="1" i="1" kern="1200" dirty="0">
                <a:solidFill>
                  <a:schemeClr val="tx1"/>
                </a:solidFill>
                <a:effectLst/>
                <a:latin typeface="+mn-lt"/>
                <a:ea typeface="+mn-ea"/>
                <a:cs typeface="+mn-cs"/>
              </a:rPr>
              <a:t>Eur Respir J </a:t>
            </a:r>
            <a:r>
              <a:rPr lang="en-US" sz="1200" b="1" i="0" kern="1200" dirty="0">
                <a:solidFill>
                  <a:schemeClr val="tx1"/>
                </a:solidFill>
                <a:effectLst/>
                <a:latin typeface="+mn-lt"/>
                <a:ea typeface="+mn-ea"/>
                <a:cs typeface="+mn-cs"/>
              </a:rPr>
              <a:t>1999 </a:t>
            </a:r>
            <a:r>
              <a:rPr lang="en-US" sz="1200" b="1" i="1" kern="1200" dirty="0">
                <a:solidFill>
                  <a:schemeClr val="tx1"/>
                </a:solidFill>
                <a:effectLst/>
                <a:latin typeface="+mn-lt"/>
                <a:ea typeface="+mn-ea"/>
                <a:cs typeface="+mn-cs"/>
              </a:rPr>
              <a:t>14</a:t>
            </a:r>
            <a:r>
              <a:rPr lang="en-US" sz="1200" b="1" i="0" kern="1200" dirty="0">
                <a:solidFill>
                  <a:schemeClr val="tx1"/>
                </a:solidFill>
                <a:effectLst/>
                <a:latin typeface="+mn-lt"/>
                <a:ea typeface="+mn-ea"/>
                <a:cs typeface="+mn-cs"/>
              </a:rPr>
              <a:t>126670, </a:t>
            </a:r>
            <a:r>
              <a:rPr lang="en-US" sz="1200" b="1" i="0" u="none" strike="noStrike" kern="1200" dirty="0">
                <a:solidFill>
                  <a:schemeClr val="tx1"/>
                </a:solidFill>
                <a:effectLst/>
                <a:latin typeface="+mn-lt"/>
                <a:ea typeface="+mn-ea"/>
                <a:cs typeface="+mn-cs"/>
                <a:hlinkClick r:id="rId3"/>
              </a:rPr>
              <a:t>10624753</a:t>
            </a:r>
            <a:endParaRPr lang="en-US" sz="1200" b="1" i="0" kern="1200" dirty="0">
              <a:solidFill>
                <a:schemeClr val="tx1"/>
              </a:solidFill>
              <a:effectLst/>
              <a:latin typeface="+mn-lt"/>
              <a:ea typeface="+mn-ea"/>
              <a:cs typeface="+mn-cs"/>
            </a:endParaRP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Kerr P, </a:t>
            </a:r>
            <a:r>
              <a:rPr lang="en-US" sz="1200" b="1" i="0" kern="1200" dirty="0" err="1">
                <a:solidFill>
                  <a:schemeClr val="tx1"/>
                </a:solidFill>
                <a:effectLst/>
                <a:latin typeface="+mn-lt"/>
                <a:ea typeface="+mn-ea"/>
                <a:cs typeface="+mn-cs"/>
              </a:rPr>
              <a:t>Shoenut</a:t>
            </a:r>
            <a:r>
              <a:rPr lang="en-US" sz="1200" b="1" i="0" kern="1200" dirty="0">
                <a:solidFill>
                  <a:schemeClr val="tx1"/>
                </a:solidFill>
                <a:effectLst/>
                <a:latin typeface="+mn-lt"/>
                <a:ea typeface="+mn-ea"/>
                <a:cs typeface="+mn-cs"/>
              </a:rPr>
              <a:t> JP, Millar T, et </a:t>
            </a:r>
            <a:r>
              <a:rPr lang="en-US" sz="1200" b="1" i="0" kern="1200" dirty="0" err="1">
                <a:solidFill>
                  <a:schemeClr val="tx1"/>
                </a:solidFill>
                <a:effectLst/>
                <a:latin typeface="+mn-lt"/>
                <a:ea typeface="+mn-ea"/>
                <a:cs typeface="+mn-cs"/>
              </a:rPr>
              <a:t>al.Nasal</a:t>
            </a:r>
            <a:r>
              <a:rPr lang="en-US" sz="1200" b="1" i="0" kern="1200" dirty="0">
                <a:solidFill>
                  <a:schemeClr val="tx1"/>
                </a:solidFill>
                <a:effectLst/>
                <a:latin typeface="+mn-lt"/>
                <a:ea typeface="+mn-ea"/>
                <a:cs typeface="+mn-cs"/>
              </a:rPr>
              <a:t> CPAP reduces gastroesophageal reflux in obstructive sleep apnea syndrome </a:t>
            </a:r>
            <a:r>
              <a:rPr lang="en-US" sz="1200" b="1" i="1" kern="1200" dirty="0">
                <a:solidFill>
                  <a:schemeClr val="tx1"/>
                </a:solidFill>
                <a:effectLst/>
                <a:latin typeface="+mn-lt"/>
                <a:ea typeface="+mn-ea"/>
                <a:cs typeface="+mn-cs"/>
              </a:rPr>
              <a:t>Chest </a:t>
            </a:r>
            <a:r>
              <a:rPr lang="en-US" sz="1200" b="1" i="0" kern="1200" dirty="0">
                <a:solidFill>
                  <a:schemeClr val="tx1"/>
                </a:solidFill>
                <a:effectLst/>
                <a:latin typeface="+mn-lt"/>
                <a:ea typeface="+mn-ea"/>
                <a:cs typeface="+mn-cs"/>
              </a:rPr>
              <a:t>1992 </a:t>
            </a:r>
            <a:r>
              <a:rPr lang="en-US" sz="1200" b="1" i="1" kern="1200" dirty="0">
                <a:solidFill>
                  <a:schemeClr val="tx1"/>
                </a:solidFill>
                <a:effectLst/>
                <a:latin typeface="+mn-lt"/>
                <a:ea typeface="+mn-ea"/>
                <a:cs typeface="+mn-cs"/>
              </a:rPr>
              <a:t>101</a:t>
            </a:r>
            <a:r>
              <a:rPr lang="en-US" sz="1200" b="1" i="0" kern="1200" dirty="0">
                <a:solidFill>
                  <a:schemeClr val="tx1"/>
                </a:solidFill>
                <a:effectLst/>
                <a:latin typeface="+mn-lt"/>
                <a:ea typeface="+mn-ea"/>
                <a:cs typeface="+mn-cs"/>
              </a:rPr>
              <a:t>153944, </a:t>
            </a:r>
            <a:r>
              <a:rPr lang="en-US" sz="1200" b="1" i="0" u="none" strike="noStrike" kern="1200" dirty="0">
                <a:solidFill>
                  <a:schemeClr val="tx1"/>
                </a:solidFill>
                <a:effectLst/>
                <a:latin typeface="+mn-lt"/>
                <a:ea typeface="+mn-ea"/>
                <a:cs typeface="+mn-cs"/>
                <a:hlinkClick r:id="rId4"/>
              </a:rPr>
              <a:t>1600771</a:t>
            </a:r>
            <a:endParaRPr lang="en-US" sz="1200" b="1" i="0" u="none" strike="noStrike" kern="1200" dirty="0">
              <a:solidFill>
                <a:schemeClr val="tx1"/>
              </a:solidFill>
              <a:effectLst/>
              <a:latin typeface="+mn-lt"/>
              <a:ea typeface="+mn-ea"/>
              <a:cs typeface="+mn-cs"/>
            </a:endParaRPr>
          </a:p>
          <a:p>
            <a:endParaRPr lang="en-US" sz="1200" b="1" i="0" u="none" strike="noStrike" kern="1200" dirty="0">
              <a:solidFill>
                <a:schemeClr val="tx1"/>
              </a:solidFill>
              <a:effectLst/>
              <a:latin typeface="+mn-lt"/>
              <a:ea typeface="+mn-ea"/>
              <a:cs typeface="+mn-cs"/>
            </a:endParaRPr>
          </a:p>
          <a:p>
            <a:r>
              <a:rPr lang="en-US" sz="1200" b="1" i="0" kern="1200" dirty="0" err="1">
                <a:solidFill>
                  <a:schemeClr val="tx1"/>
                </a:solidFill>
                <a:effectLst/>
                <a:latin typeface="+mn-lt"/>
                <a:ea typeface="+mn-ea"/>
                <a:cs typeface="+mn-cs"/>
              </a:rPr>
              <a:t>Valipour</a:t>
            </a:r>
            <a:r>
              <a:rPr lang="en-US" sz="1200" b="1" i="0" kern="1200" dirty="0">
                <a:solidFill>
                  <a:schemeClr val="tx1"/>
                </a:solidFill>
                <a:effectLst/>
                <a:latin typeface="+mn-lt"/>
                <a:ea typeface="+mn-ea"/>
                <a:cs typeface="+mn-cs"/>
              </a:rPr>
              <a:t> A, </a:t>
            </a:r>
            <a:r>
              <a:rPr lang="en-US" sz="1200" b="1" i="0" kern="1200" dirty="0" err="1">
                <a:solidFill>
                  <a:schemeClr val="tx1"/>
                </a:solidFill>
                <a:effectLst/>
                <a:latin typeface="+mn-lt"/>
                <a:ea typeface="+mn-ea"/>
                <a:cs typeface="+mn-cs"/>
              </a:rPr>
              <a:t>Makker</a:t>
            </a:r>
            <a:r>
              <a:rPr lang="en-US" sz="1200" b="1" i="0" kern="1200" dirty="0">
                <a:solidFill>
                  <a:schemeClr val="tx1"/>
                </a:solidFill>
                <a:effectLst/>
                <a:latin typeface="+mn-lt"/>
                <a:ea typeface="+mn-ea"/>
                <a:cs typeface="+mn-cs"/>
              </a:rPr>
              <a:t> HK, Hardy R, et </a:t>
            </a:r>
            <a:r>
              <a:rPr lang="en-US" sz="1200" b="1" i="0" kern="1200" dirty="0" err="1">
                <a:solidFill>
                  <a:schemeClr val="tx1"/>
                </a:solidFill>
                <a:effectLst/>
                <a:latin typeface="+mn-lt"/>
                <a:ea typeface="+mn-ea"/>
                <a:cs typeface="+mn-cs"/>
              </a:rPr>
              <a:t>al.Symptomatic</a:t>
            </a:r>
            <a:r>
              <a:rPr lang="en-US" sz="1200" b="1" i="0" kern="1200" dirty="0">
                <a:solidFill>
                  <a:schemeClr val="tx1"/>
                </a:solidFill>
                <a:effectLst/>
                <a:latin typeface="+mn-lt"/>
                <a:ea typeface="+mn-ea"/>
                <a:cs typeface="+mn-cs"/>
              </a:rPr>
              <a:t> gastroesophageal reflux in subjects with a breathing sleep disorder </a:t>
            </a:r>
            <a:r>
              <a:rPr lang="en-US" sz="1200" b="1" i="1" kern="1200" dirty="0">
                <a:solidFill>
                  <a:schemeClr val="tx1"/>
                </a:solidFill>
                <a:effectLst/>
                <a:latin typeface="+mn-lt"/>
                <a:ea typeface="+mn-ea"/>
                <a:cs typeface="+mn-cs"/>
              </a:rPr>
              <a:t>Chest </a:t>
            </a:r>
            <a:r>
              <a:rPr lang="en-US" sz="1200" b="1" i="0" kern="1200" dirty="0">
                <a:solidFill>
                  <a:schemeClr val="tx1"/>
                </a:solidFill>
                <a:effectLst/>
                <a:latin typeface="+mn-lt"/>
                <a:ea typeface="+mn-ea"/>
                <a:cs typeface="+mn-cs"/>
              </a:rPr>
              <a:t>2002 </a:t>
            </a:r>
            <a:r>
              <a:rPr lang="en-US" sz="1200" b="1" i="1" kern="1200" dirty="0">
                <a:solidFill>
                  <a:schemeClr val="tx1"/>
                </a:solidFill>
                <a:effectLst/>
                <a:latin typeface="+mn-lt"/>
                <a:ea typeface="+mn-ea"/>
                <a:cs typeface="+mn-cs"/>
              </a:rPr>
              <a:t>121</a:t>
            </a:r>
            <a:r>
              <a:rPr lang="en-US" sz="1200" b="1" i="0" kern="1200" dirty="0">
                <a:solidFill>
                  <a:schemeClr val="tx1"/>
                </a:solidFill>
                <a:effectLst/>
                <a:latin typeface="+mn-lt"/>
                <a:ea typeface="+mn-ea"/>
                <a:cs typeface="+mn-cs"/>
              </a:rPr>
              <a:t>174853, </a:t>
            </a:r>
            <a:r>
              <a:rPr lang="en-US" sz="1200" b="1" i="0" u="none" strike="noStrike" kern="1200" dirty="0">
                <a:solidFill>
                  <a:schemeClr val="tx1"/>
                </a:solidFill>
                <a:effectLst/>
                <a:latin typeface="+mn-lt"/>
                <a:ea typeface="+mn-ea"/>
                <a:cs typeface="+mn-cs"/>
                <a:hlinkClick r:id="rId5"/>
              </a:rPr>
              <a:t>12065334</a:t>
            </a:r>
            <a:endParaRPr lang="en-US" sz="1200" b="1" i="0" u="none" strike="noStrike" kern="1200" dirty="0">
              <a:solidFill>
                <a:schemeClr val="tx1"/>
              </a:solidFill>
              <a:effectLst/>
              <a:latin typeface="+mn-lt"/>
              <a:ea typeface="+mn-ea"/>
              <a:cs typeface="+mn-cs"/>
            </a:endParaRPr>
          </a:p>
          <a:p>
            <a:endParaRPr lang="en-US" sz="1200" b="1"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70. Demeter P, Pap A. The relationship between gastroesophageal reflux disease and obstructive sleep apnea. </a:t>
            </a:r>
            <a:r>
              <a:rPr lang="en-US" i="1" dirty="0"/>
              <a:t>J Gastroenterol.</a:t>
            </a:r>
            <a:r>
              <a:rPr lang="en-US" dirty="0"/>
              <a:t> (2004) 39:815–20. 10.1007/s00535-004-1416-8</a:t>
            </a:r>
          </a:p>
          <a:p>
            <a:endParaRPr lang="en-US" sz="1200" b="1" i="0" u="none" strike="noStrike"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31</a:t>
            </a:fld>
            <a:endParaRPr lang="en-US"/>
          </a:p>
        </p:txBody>
      </p:sp>
    </p:spTree>
    <p:extLst>
      <p:ext uri="{BB962C8B-B14F-4D97-AF65-F5344CB8AC3E}">
        <p14:creationId xmlns:p14="http://schemas.microsoft.com/office/powerpoint/2010/main" val="9456843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sz="1200" kern="1200" dirty="0">
                <a:solidFill>
                  <a:schemeClr val="tx1"/>
                </a:solidFill>
                <a:effectLst/>
                <a:latin typeface="+mn-lt"/>
                <a:ea typeface="+mn-ea"/>
                <a:cs typeface="+mn-cs"/>
              </a:rPr>
              <a:t>It has also been shown that the</a:t>
            </a:r>
          </a:p>
          <a:p>
            <a:r>
              <a:rPr lang="en-US" sz="1200" kern="1200" dirty="0">
                <a:solidFill>
                  <a:schemeClr val="tx1"/>
                </a:solidFill>
                <a:effectLst/>
                <a:latin typeface="+mn-lt"/>
                <a:ea typeface="+mn-ea"/>
                <a:cs typeface="+mn-cs"/>
              </a:rPr>
              <a:t>treatment of rhinitis can be beneficial for many of the asthma outcomes (less symptoms, emergency room</a:t>
            </a:r>
          </a:p>
          <a:p>
            <a:r>
              <a:rPr lang="en-US" sz="1200" kern="1200" dirty="0">
                <a:solidFill>
                  <a:schemeClr val="tx1"/>
                </a:solidFill>
                <a:effectLst/>
                <a:latin typeface="+mn-lt"/>
                <a:ea typeface="+mn-ea"/>
                <a:cs typeface="+mn-cs"/>
              </a:rPr>
              <a:t>visits, and </a:t>
            </a:r>
            <a:r>
              <a:rPr lang="en-US" sz="1200" kern="1200" dirty="0" err="1">
                <a:solidFill>
                  <a:schemeClr val="tx1"/>
                </a:solidFill>
                <a:effectLst/>
                <a:latin typeface="+mn-lt"/>
                <a:ea typeface="+mn-ea"/>
                <a:cs typeface="+mn-cs"/>
              </a:rPr>
              <a:t>hospitalisations</a:t>
            </a:r>
            <a:r>
              <a:rPr lang="en-US" sz="1200" kern="1200" dirty="0">
                <a:solidFill>
                  <a:schemeClr val="tx1"/>
                </a:solidFill>
                <a:effectLst/>
                <a:latin typeface="+mn-lt"/>
                <a:ea typeface="+mn-ea"/>
                <a:cs typeface="+mn-cs"/>
              </a:rPr>
              <a:t>) [37–39]</a:t>
            </a:r>
          </a:p>
          <a:p>
            <a:endParaRPr lang="en-US" dirty="0"/>
          </a:p>
          <a:p>
            <a:r>
              <a:rPr lang="en-US" sz="1200" kern="1200" dirty="0">
                <a:solidFill>
                  <a:schemeClr val="tx1"/>
                </a:solidFill>
                <a:effectLst/>
                <a:latin typeface="+mn-lt"/>
                <a:ea typeface="+mn-ea"/>
                <a:cs typeface="+mn-cs"/>
              </a:rPr>
              <a:t>37 </a:t>
            </a:r>
            <a:r>
              <a:rPr lang="en-US" sz="1200" kern="1200" dirty="0" err="1">
                <a:solidFill>
                  <a:schemeClr val="tx1"/>
                </a:solidFill>
                <a:effectLst/>
                <a:latin typeface="+mn-lt"/>
                <a:ea typeface="+mn-ea"/>
                <a:cs typeface="+mn-cs"/>
              </a:rPr>
              <a:t>Agondi</a:t>
            </a:r>
            <a:r>
              <a:rPr lang="en-US" sz="1200" kern="1200" dirty="0">
                <a:solidFill>
                  <a:schemeClr val="tx1"/>
                </a:solidFill>
                <a:effectLst/>
                <a:latin typeface="+mn-lt"/>
                <a:ea typeface="+mn-ea"/>
                <a:cs typeface="+mn-cs"/>
              </a:rPr>
              <a:t> RC, Machado ML, </a:t>
            </a:r>
            <a:r>
              <a:rPr lang="en-US" sz="1200" kern="1200" dirty="0" err="1">
                <a:solidFill>
                  <a:schemeClr val="tx1"/>
                </a:solidFill>
                <a:effectLst/>
                <a:latin typeface="+mn-lt"/>
                <a:ea typeface="+mn-ea"/>
                <a:cs typeface="+mn-cs"/>
              </a:rPr>
              <a:t>Kalil</a:t>
            </a:r>
            <a:r>
              <a:rPr lang="en-US" sz="1200" kern="1200" dirty="0">
                <a:solidFill>
                  <a:schemeClr val="tx1"/>
                </a:solidFill>
                <a:effectLst/>
                <a:latin typeface="+mn-lt"/>
                <a:ea typeface="+mn-ea"/>
                <a:cs typeface="+mn-cs"/>
              </a:rPr>
              <a:t> J, et al. Intranasal corticosteroid administration reduces nonspecific bronchial</a:t>
            </a:r>
          </a:p>
          <a:p>
            <a:r>
              <a:rPr lang="en-US" sz="1200" kern="1200" dirty="0">
                <a:solidFill>
                  <a:schemeClr val="tx1"/>
                </a:solidFill>
                <a:effectLst/>
                <a:latin typeface="+mn-lt"/>
                <a:ea typeface="+mn-ea"/>
                <a:cs typeface="+mn-cs"/>
              </a:rPr>
              <a:t>hyperresponsiveness and improves asthma symptoms. J Asthma 2008; 45: 754–757.</a:t>
            </a:r>
          </a:p>
          <a:p>
            <a:r>
              <a:rPr lang="en-US" sz="1200" kern="1200" dirty="0">
                <a:solidFill>
                  <a:schemeClr val="tx1"/>
                </a:solidFill>
                <a:effectLst/>
                <a:latin typeface="+mn-lt"/>
                <a:ea typeface="+mn-ea"/>
                <a:cs typeface="+mn-cs"/>
              </a:rPr>
              <a:t>38 </a:t>
            </a:r>
            <a:r>
              <a:rPr lang="en-US" sz="1200" kern="1200" dirty="0" err="1">
                <a:solidFill>
                  <a:schemeClr val="tx1"/>
                </a:solidFill>
                <a:effectLst/>
                <a:latin typeface="+mn-lt"/>
                <a:ea typeface="+mn-ea"/>
                <a:cs typeface="+mn-cs"/>
              </a:rPr>
              <a:t>Lohia</a:t>
            </a:r>
            <a:r>
              <a:rPr lang="en-US" sz="1200" kern="1200" dirty="0">
                <a:solidFill>
                  <a:schemeClr val="tx1"/>
                </a:solidFill>
                <a:effectLst/>
                <a:latin typeface="+mn-lt"/>
                <a:ea typeface="+mn-ea"/>
                <a:cs typeface="+mn-cs"/>
              </a:rPr>
              <a:t> S, Schlosser RJ, Soler ZM. Impact of intranasal corticosteroids on asthma outcomes in allergic rhinitis: a</a:t>
            </a:r>
          </a:p>
          <a:p>
            <a:r>
              <a:rPr lang="en-US" sz="1200" kern="1200" dirty="0">
                <a:solidFill>
                  <a:schemeClr val="tx1"/>
                </a:solidFill>
                <a:effectLst/>
                <a:latin typeface="+mn-lt"/>
                <a:ea typeface="+mn-ea"/>
                <a:cs typeface="+mn-cs"/>
              </a:rPr>
              <a:t>meta-analysis. Allergy 2013; 68: 569–579.</a:t>
            </a:r>
          </a:p>
          <a:p>
            <a:r>
              <a:rPr lang="en-US" sz="1200" kern="1200" dirty="0">
                <a:solidFill>
                  <a:schemeClr val="tx1"/>
                </a:solidFill>
                <a:effectLst/>
                <a:latin typeface="+mn-lt"/>
                <a:ea typeface="+mn-ea"/>
                <a:cs typeface="+mn-cs"/>
              </a:rPr>
              <a:t>39 Crystal-Peters J, </a:t>
            </a:r>
            <a:r>
              <a:rPr lang="en-US" sz="1200" kern="1200" dirty="0" err="1">
                <a:solidFill>
                  <a:schemeClr val="tx1"/>
                </a:solidFill>
                <a:effectLst/>
                <a:latin typeface="+mn-lt"/>
                <a:ea typeface="+mn-ea"/>
                <a:cs typeface="+mn-cs"/>
              </a:rPr>
              <a:t>Neslusan</a:t>
            </a:r>
            <a:r>
              <a:rPr lang="en-US" sz="1200" kern="1200" dirty="0">
                <a:solidFill>
                  <a:schemeClr val="tx1"/>
                </a:solidFill>
                <a:effectLst/>
                <a:latin typeface="+mn-lt"/>
                <a:ea typeface="+mn-ea"/>
                <a:cs typeface="+mn-cs"/>
              </a:rPr>
              <a:t> C, Crown WH, et al. Treating allergic rhinitis in patients with comorbid asthma: the</a:t>
            </a:r>
          </a:p>
          <a:p>
            <a:r>
              <a:rPr lang="en-US" sz="1200" kern="1200" dirty="0">
                <a:solidFill>
                  <a:schemeClr val="tx1"/>
                </a:solidFill>
                <a:effectLst/>
                <a:latin typeface="+mn-lt"/>
                <a:ea typeface="+mn-ea"/>
                <a:cs typeface="+mn-cs"/>
              </a:rPr>
              <a:t>risk of asthma-related hospitalizations and emergency department visits. J Allergy Clin Immunol 2002; 109:</a:t>
            </a:r>
          </a:p>
          <a:p>
            <a:r>
              <a:rPr lang="en-US" sz="1200" kern="1200" dirty="0">
                <a:solidFill>
                  <a:schemeClr val="tx1"/>
                </a:solidFill>
                <a:effectLst/>
                <a:latin typeface="+mn-lt"/>
                <a:ea typeface="+mn-ea"/>
                <a:cs typeface="+mn-cs"/>
              </a:rPr>
              <a:t>57–62.</a:t>
            </a:r>
          </a:p>
          <a:p>
            <a:endParaRPr lang="en-US" dirty="0"/>
          </a:p>
          <a:p>
            <a:endParaRPr lang="en-US" dirty="0"/>
          </a:p>
          <a:p>
            <a:r>
              <a:rPr lang="en-US" sz="1200" kern="1200" dirty="0">
                <a:solidFill>
                  <a:schemeClr val="tx1"/>
                </a:solidFill>
                <a:effectLst/>
                <a:latin typeface="+mn-lt"/>
                <a:ea typeface="+mn-ea"/>
                <a:cs typeface="+mn-cs"/>
              </a:rPr>
              <a:t>Results from 8329 </a:t>
            </a:r>
            <a:r>
              <a:rPr lang="en-US" sz="1200" kern="1200" dirty="0" err="1">
                <a:solidFill>
                  <a:schemeClr val="tx1"/>
                </a:solidFill>
                <a:effectLst/>
                <a:latin typeface="+mn-lt"/>
                <a:ea typeface="+mn-ea"/>
                <a:cs typeface="+mn-cs"/>
              </a:rPr>
              <a:t>randomised</a:t>
            </a:r>
            <a:r>
              <a:rPr lang="en-US" sz="1200" kern="1200" dirty="0">
                <a:solidFill>
                  <a:schemeClr val="tx1"/>
                </a:solidFill>
                <a:effectLst/>
                <a:latin typeface="+mn-lt"/>
                <a:ea typeface="+mn-ea"/>
                <a:cs typeface="+mn-cs"/>
              </a:rPr>
              <a:t> adults</a:t>
            </a:r>
          </a:p>
          <a:p>
            <a:r>
              <a:rPr lang="en-US" sz="1200" kern="1200" dirty="0">
                <a:solidFill>
                  <a:schemeClr val="tx1"/>
                </a:solidFill>
                <a:effectLst/>
                <a:latin typeface="+mn-lt"/>
                <a:ea typeface="+mn-ea"/>
                <a:cs typeface="+mn-cs"/>
              </a:rPr>
              <a:t>from the SAPALDIA study [45] showed similarities in the inflammatory pattern of asthma and allergic</a:t>
            </a:r>
          </a:p>
          <a:p>
            <a:r>
              <a:rPr lang="en-US" sz="1200" kern="1200" dirty="0">
                <a:solidFill>
                  <a:schemeClr val="tx1"/>
                </a:solidFill>
                <a:effectLst/>
                <a:latin typeface="+mn-lt"/>
                <a:ea typeface="+mn-ea"/>
                <a:cs typeface="+mn-cs"/>
              </a:rPr>
              <a:t>rhinitis, in which eosinophils and T-lymphocytes are the predominant cells</a:t>
            </a:r>
          </a:p>
          <a:p>
            <a:endParaRPr lang="en-US" dirty="0"/>
          </a:p>
          <a:p>
            <a:r>
              <a:rPr lang="en-US" sz="1200" kern="1200" dirty="0">
                <a:solidFill>
                  <a:schemeClr val="tx1"/>
                </a:solidFill>
                <a:effectLst/>
                <a:latin typeface="+mn-lt"/>
                <a:ea typeface="+mn-ea"/>
                <a:cs typeface="+mn-cs"/>
              </a:rPr>
              <a:t>Tschopp JM, </a:t>
            </a:r>
            <a:r>
              <a:rPr lang="en-US" sz="1200" kern="1200" dirty="0" err="1">
                <a:solidFill>
                  <a:schemeClr val="tx1"/>
                </a:solidFill>
                <a:effectLst/>
                <a:latin typeface="+mn-lt"/>
                <a:ea typeface="+mn-ea"/>
                <a:cs typeface="+mn-cs"/>
              </a:rPr>
              <a:t>Sistek</a:t>
            </a:r>
            <a:r>
              <a:rPr lang="en-US" sz="1200" kern="1200" dirty="0">
                <a:solidFill>
                  <a:schemeClr val="tx1"/>
                </a:solidFill>
                <a:effectLst/>
                <a:latin typeface="+mn-lt"/>
                <a:ea typeface="+mn-ea"/>
                <a:cs typeface="+mn-cs"/>
              </a:rPr>
              <a:t> D, Schindler C, et al. Current allergic asthma and rhinitis: diagnostic efficiency of three</a:t>
            </a:r>
          </a:p>
          <a:p>
            <a:r>
              <a:rPr lang="en-US" sz="1200" kern="1200" dirty="0">
                <a:solidFill>
                  <a:schemeClr val="tx1"/>
                </a:solidFill>
                <a:effectLst/>
                <a:latin typeface="+mn-lt"/>
                <a:ea typeface="+mn-ea"/>
                <a:cs typeface="+mn-cs"/>
              </a:rPr>
              <a:t>commonly used atopic markers (</a:t>
            </a:r>
            <a:r>
              <a:rPr lang="en-US" sz="1200" kern="1200" dirty="0" err="1">
                <a:solidFill>
                  <a:schemeClr val="tx1"/>
                </a:solidFill>
                <a:effectLst/>
                <a:latin typeface="+mn-lt"/>
                <a:ea typeface="+mn-ea"/>
                <a:cs typeface="+mn-cs"/>
              </a:rPr>
              <a:t>IgE</a:t>
            </a:r>
            <a:r>
              <a:rPr lang="en-US" sz="1200" kern="1200" dirty="0">
                <a:solidFill>
                  <a:schemeClr val="tx1"/>
                </a:solidFill>
                <a:effectLst/>
                <a:latin typeface="+mn-lt"/>
                <a:ea typeface="+mn-ea"/>
                <a:cs typeface="+mn-cs"/>
              </a:rPr>
              <a:t>, skin prick tests, and </a:t>
            </a:r>
            <a:r>
              <a:rPr lang="en-US" sz="1200" kern="1200" dirty="0" err="1">
                <a:solidFill>
                  <a:schemeClr val="tx1"/>
                </a:solidFill>
                <a:effectLst/>
                <a:latin typeface="+mn-lt"/>
                <a:ea typeface="+mn-ea"/>
                <a:cs typeface="+mn-cs"/>
              </a:rPr>
              <a:t>Phadiatop</a:t>
            </a:r>
            <a:r>
              <a:rPr lang="en-US" sz="1200" kern="1200" dirty="0">
                <a:solidFill>
                  <a:schemeClr val="tx1"/>
                </a:solidFill>
                <a:effectLst/>
                <a:latin typeface="+mn-lt"/>
                <a:ea typeface="+mn-ea"/>
                <a:cs typeface="+mn-cs"/>
              </a:rPr>
              <a:t>). Results from 8329 randomized adults from</a:t>
            </a:r>
          </a:p>
          <a:p>
            <a:r>
              <a:rPr lang="en-US" sz="1200" kern="1200" dirty="0">
                <a:solidFill>
                  <a:schemeClr val="tx1"/>
                </a:solidFill>
                <a:effectLst/>
                <a:latin typeface="+mn-lt"/>
                <a:ea typeface="+mn-ea"/>
                <a:cs typeface="+mn-cs"/>
              </a:rPr>
              <a:t>the SAPALDIA Study. Swiss Study on Air Pollution and Lung Diseases in Adults. Allergy 1998; 53: 608–613.</a:t>
            </a:r>
          </a:p>
          <a:p>
            <a:endParaRPr lang="en-US" dirty="0"/>
          </a:p>
          <a:p>
            <a:endParaRPr lang="en-US" dirty="0"/>
          </a:p>
          <a:p>
            <a:endParaRPr lang="en-US" dirty="0"/>
          </a:p>
          <a:p>
            <a:r>
              <a:rPr lang="en-US" dirty="0"/>
              <a:t>Rhinitis, by extension appears to act more as a confounder</a:t>
            </a:r>
          </a:p>
          <a:p>
            <a:endParaRPr lang="en-US" dirty="0"/>
          </a:p>
          <a:p>
            <a:endParaRPr lang="en-US" dirty="0"/>
          </a:p>
          <a:p>
            <a:endParaRPr lang="en-US" dirty="0"/>
          </a:p>
          <a:p>
            <a:endParaRPr lang="en-US" dirty="0"/>
          </a:p>
          <a:p>
            <a:r>
              <a:rPr lang="en-US" dirty="0"/>
              <a:t>OSA – Asthma - </a:t>
            </a:r>
            <a:r>
              <a:rPr lang="en-US" sz="1200" kern="1200" dirty="0">
                <a:solidFill>
                  <a:schemeClr val="tx1"/>
                </a:solidFill>
                <a:effectLst/>
                <a:latin typeface="+mn-lt"/>
                <a:ea typeface="+mn-ea"/>
                <a:cs typeface="+mn-cs"/>
              </a:rPr>
              <a:t>asthma. Studies reported both direct [129, 130] and no association between OSA and</a:t>
            </a:r>
          </a:p>
          <a:p>
            <a:r>
              <a:rPr lang="en-US" sz="1200" kern="1200" dirty="0">
                <a:solidFill>
                  <a:schemeClr val="tx1"/>
                </a:solidFill>
                <a:effectLst/>
                <a:latin typeface="+mn-lt"/>
                <a:ea typeface="+mn-ea"/>
                <a:cs typeface="+mn-cs"/>
              </a:rPr>
              <a:t>BHR [131, 132];</a:t>
            </a:r>
          </a:p>
          <a:p>
            <a:endParaRPr lang="en-US" dirty="0"/>
          </a:p>
          <a:p>
            <a:r>
              <a:rPr lang="en-US" sz="1200" kern="1200" dirty="0">
                <a:solidFill>
                  <a:schemeClr val="tx1"/>
                </a:solidFill>
                <a:effectLst/>
                <a:latin typeface="+mn-lt"/>
                <a:ea typeface="+mn-ea"/>
                <a:cs typeface="+mn-cs"/>
              </a:rPr>
              <a:t>129 Lin CC, Lin CY. Obstructive sleep apnea syndrome and bronchial hyperreactivity. Lung 1995; 173: 117–126.</a:t>
            </a:r>
          </a:p>
          <a:p>
            <a:r>
              <a:rPr lang="en-US" sz="1200" kern="1200" dirty="0">
                <a:solidFill>
                  <a:schemeClr val="tx1"/>
                </a:solidFill>
                <a:effectLst/>
                <a:latin typeface="+mn-lt"/>
                <a:ea typeface="+mn-ea"/>
                <a:cs typeface="+mn-cs"/>
              </a:rPr>
              <a:t>130 </a:t>
            </a:r>
            <a:r>
              <a:rPr lang="en-US" sz="1200" kern="1200" dirty="0" err="1">
                <a:solidFill>
                  <a:schemeClr val="tx1"/>
                </a:solidFill>
                <a:effectLst/>
                <a:latin typeface="+mn-lt"/>
                <a:ea typeface="+mn-ea"/>
                <a:cs typeface="+mn-cs"/>
              </a:rPr>
              <a:t>Sarıman</a:t>
            </a:r>
            <a:r>
              <a:rPr lang="en-US" sz="1200" kern="1200" dirty="0">
                <a:solidFill>
                  <a:schemeClr val="tx1"/>
                </a:solidFill>
                <a:effectLst/>
                <a:latin typeface="+mn-lt"/>
                <a:ea typeface="+mn-ea"/>
                <a:cs typeface="+mn-cs"/>
              </a:rPr>
              <a:t> N, </a:t>
            </a:r>
            <a:r>
              <a:rPr lang="en-US" sz="1200" kern="1200" dirty="0" err="1">
                <a:solidFill>
                  <a:schemeClr val="tx1"/>
                </a:solidFill>
                <a:effectLst/>
                <a:latin typeface="+mn-lt"/>
                <a:ea typeface="+mn-ea"/>
                <a:cs typeface="+mn-cs"/>
              </a:rPr>
              <a:t>Levent</a:t>
            </a:r>
            <a:r>
              <a:rPr lang="en-US" sz="1200" kern="1200" dirty="0">
                <a:solidFill>
                  <a:schemeClr val="tx1"/>
                </a:solidFill>
                <a:effectLst/>
                <a:latin typeface="+mn-lt"/>
                <a:ea typeface="+mn-ea"/>
                <a:cs typeface="+mn-cs"/>
              </a:rPr>
              <a:t> E, </a:t>
            </a:r>
            <a:r>
              <a:rPr lang="en-US" sz="1200" kern="1200" dirty="0" err="1">
                <a:solidFill>
                  <a:schemeClr val="tx1"/>
                </a:solidFill>
                <a:effectLst/>
                <a:latin typeface="+mn-lt"/>
                <a:ea typeface="+mn-ea"/>
                <a:cs typeface="+mn-cs"/>
              </a:rPr>
              <a:t>Cubuk</a:t>
            </a:r>
            <a:r>
              <a:rPr lang="en-US" sz="1200" kern="1200" dirty="0">
                <a:solidFill>
                  <a:schemeClr val="tx1"/>
                </a:solidFill>
                <a:effectLst/>
                <a:latin typeface="+mn-lt"/>
                <a:ea typeface="+mn-ea"/>
                <a:cs typeface="+mn-cs"/>
              </a:rPr>
              <a:t> R, et al. Bronchial hyperreactivity and airway wall thickening in obstructive sleep</a:t>
            </a:r>
          </a:p>
          <a:p>
            <a:r>
              <a:rPr lang="en-US" sz="1200" kern="1200" dirty="0">
                <a:solidFill>
                  <a:schemeClr val="tx1"/>
                </a:solidFill>
                <a:effectLst/>
                <a:latin typeface="+mn-lt"/>
                <a:ea typeface="+mn-ea"/>
                <a:cs typeface="+mn-cs"/>
              </a:rPr>
              <a:t>apnea patients. Sleep Breath 2011; 15: 341–350.</a:t>
            </a:r>
          </a:p>
          <a:p>
            <a:r>
              <a:rPr lang="en-US" sz="1200" kern="1200" dirty="0">
                <a:solidFill>
                  <a:schemeClr val="tx1"/>
                </a:solidFill>
                <a:effectLst/>
                <a:latin typeface="+mn-lt"/>
                <a:ea typeface="+mn-ea"/>
                <a:cs typeface="+mn-cs"/>
              </a:rPr>
              <a:t>131 </a:t>
            </a:r>
            <a:r>
              <a:rPr lang="en-US" sz="1200" kern="1200" dirty="0" err="1">
                <a:solidFill>
                  <a:schemeClr val="tx1"/>
                </a:solidFill>
                <a:effectLst/>
                <a:latin typeface="+mn-lt"/>
                <a:ea typeface="+mn-ea"/>
                <a:cs typeface="+mn-cs"/>
              </a:rPr>
              <a:t>Lacedonia</a:t>
            </a:r>
            <a:r>
              <a:rPr lang="en-US" sz="1200" kern="1200" dirty="0">
                <a:solidFill>
                  <a:schemeClr val="tx1"/>
                </a:solidFill>
                <a:effectLst/>
                <a:latin typeface="+mn-lt"/>
                <a:ea typeface="+mn-ea"/>
                <a:cs typeface="+mn-cs"/>
              </a:rPr>
              <a:t> D, Salerno FG, </a:t>
            </a:r>
            <a:r>
              <a:rPr lang="en-US" sz="1200" kern="1200" dirty="0" err="1">
                <a:solidFill>
                  <a:schemeClr val="tx1"/>
                </a:solidFill>
                <a:effectLst/>
                <a:latin typeface="+mn-lt"/>
                <a:ea typeface="+mn-ea"/>
                <a:cs typeface="+mn-cs"/>
              </a:rPr>
              <a:t>Carpagnano</a:t>
            </a:r>
            <a:r>
              <a:rPr lang="en-US" sz="1200" kern="1200" dirty="0">
                <a:solidFill>
                  <a:schemeClr val="tx1"/>
                </a:solidFill>
                <a:effectLst/>
                <a:latin typeface="+mn-lt"/>
                <a:ea typeface="+mn-ea"/>
                <a:cs typeface="+mn-cs"/>
              </a:rPr>
              <a:t> GE, et al. Effect of CPAP-therapy on bronchial and nasal inflammation in</a:t>
            </a:r>
          </a:p>
          <a:p>
            <a:r>
              <a:rPr lang="en-US" sz="1200" kern="1200" dirty="0">
                <a:solidFill>
                  <a:schemeClr val="tx1"/>
                </a:solidFill>
                <a:effectLst/>
                <a:latin typeface="+mn-lt"/>
                <a:ea typeface="+mn-ea"/>
                <a:cs typeface="+mn-cs"/>
              </a:rPr>
              <a:t>patients affected by obstructive sleep apnea syndrome. Rhinology 2011; 49: 232–237.</a:t>
            </a:r>
          </a:p>
          <a:p>
            <a:r>
              <a:rPr lang="en-US" sz="1200" kern="1200" dirty="0">
                <a:solidFill>
                  <a:schemeClr val="tx1"/>
                </a:solidFill>
                <a:effectLst/>
                <a:latin typeface="+mn-lt"/>
                <a:ea typeface="+mn-ea"/>
                <a:cs typeface="+mn-cs"/>
              </a:rPr>
              <a:t>132 </a:t>
            </a:r>
            <a:r>
              <a:rPr lang="en-US" sz="1200" kern="1200" dirty="0" err="1">
                <a:solidFill>
                  <a:schemeClr val="tx1"/>
                </a:solidFill>
                <a:effectLst/>
                <a:latin typeface="+mn-lt"/>
                <a:ea typeface="+mn-ea"/>
                <a:cs typeface="+mn-cs"/>
              </a:rPr>
              <a:t>Devouassoux</a:t>
            </a:r>
            <a:r>
              <a:rPr lang="en-US" sz="1200" kern="1200" dirty="0">
                <a:solidFill>
                  <a:schemeClr val="tx1"/>
                </a:solidFill>
                <a:effectLst/>
                <a:latin typeface="+mn-lt"/>
                <a:ea typeface="+mn-ea"/>
                <a:cs typeface="+mn-cs"/>
              </a:rPr>
              <a:t> G, Lévy P, Rossini E, et al. Sleep apnea is associated with bronchial inflammation and continuous</a:t>
            </a:r>
          </a:p>
          <a:p>
            <a:r>
              <a:rPr lang="en-US" sz="1200" kern="1200" dirty="0">
                <a:solidFill>
                  <a:schemeClr val="tx1"/>
                </a:solidFill>
                <a:effectLst/>
                <a:latin typeface="+mn-lt"/>
                <a:ea typeface="+mn-ea"/>
                <a:cs typeface="+mn-cs"/>
              </a:rPr>
              <a:t>positive airway pressure-induced airway hyperresponsiveness. J Allergy Clin Immunol 2007; 119: 597–603.</a:t>
            </a:r>
          </a:p>
          <a:p>
            <a:endParaRPr lang="en-US" dirty="0"/>
          </a:p>
          <a:p>
            <a:endParaRPr lang="en-US" dirty="0"/>
          </a:p>
          <a:p>
            <a:endParaRPr lang="en-US" dirty="0"/>
          </a:p>
          <a:p>
            <a:r>
              <a:rPr lang="en-US" sz="1200" kern="1200" dirty="0">
                <a:solidFill>
                  <a:schemeClr val="tx1"/>
                </a:solidFill>
                <a:effectLst/>
                <a:latin typeface="+mn-lt"/>
                <a:ea typeface="+mn-ea"/>
                <a:cs typeface="+mn-cs"/>
              </a:rPr>
              <a:t>Continuous positive airway pressure</a:t>
            </a:r>
          </a:p>
          <a:p>
            <a:r>
              <a:rPr lang="en-US" sz="1200" kern="1200" dirty="0">
                <a:solidFill>
                  <a:schemeClr val="tx1"/>
                </a:solidFill>
                <a:effectLst/>
                <a:latin typeface="+mn-lt"/>
                <a:ea typeface="+mn-ea"/>
                <a:cs typeface="+mn-cs"/>
              </a:rPr>
              <a:t>(CPAP), the gold standard therapy for severe OSA, may worsen BHR, as reported by some [132, 139, 140]</a:t>
            </a:r>
          </a:p>
          <a:p>
            <a:r>
              <a:rPr lang="en-US" sz="1200" kern="1200" dirty="0">
                <a:solidFill>
                  <a:schemeClr val="tx1"/>
                </a:solidFill>
                <a:effectLst/>
                <a:latin typeface="+mn-lt"/>
                <a:ea typeface="+mn-ea"/>
                <a:cs typeface="+mn-cs"/>
              </a:rPr>
              <a:t>but not all studies [141], possibly due to drying airway mucosa. Interestingly, in asthmatic patients with</a:t>
            </a:r>
          </a:p>
          <a:p>
            <a:r>
              <a:rPr lang="en-US" sz="1200" kern="1200" dirty="0">
                <a:solidFill>
                  <a:schemeClr val="tx1"/>
                </a:solidFill>
                <a:effectLst/>
                <a:latin typeface="+mn-lt"/>
                <a:ea typeface="+mn-ea"/>
                <a:cs typeface="+mn-cs"/>
              </a:rPr>
              <a:t>OSA, CPAP therapy did not change [142] or even improve BHR [141].</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139 Wenzel G, </a:t>
            </a:r>
            <a:r>
              <a:rPr lang="en-US" sz="1200" kern="1200" dirty="0" err="1">
                <a:solidFill>
                  <a:schemeClr val="tx1"/>
                </a:solidFill>
                <a:effectLst/>
                <a:latin typeface="+mn-lt"/>
                <a:ea typeface="+mn-ea"/>
                <a:cs typeface="+mn-cs"/>
              </a:rPr>
              <a:t>Schönhofer</a:t>
            </a:r>
            <a:r>
              <a:rPr lang="en-US" sz="1200" kern="1200" dirty="0">
                <a:solidFill>
                  <a:schemeClr val="tx1"/>
                </a:solidFill>
                <a:effectLst/>
                <a:latin typeface="+mn-lt"/>
                <a:ea typeface="+mn-ea"/>
                <a:cs typeface="+mn-cs"/>
              </a:rPr>
              <a:t> B, Wenzel M, et al. Bronchial hyperreactivity and </a:t>
            </a:r>
            <a:r>
              <a:rPr lang="en-US" sz="1200" kern="1200" dirty="0" err="1">
                <a:solidFill>
                  <a:schemeClr val="tx1"/>
                </a:solidFill>
                <a:effectLst/>
                <a:latin typeface="+mn-lt"/>
                <a:ea typeface="+mn-ea"/>
                <a:cs typeface="+mn-cs"/>
              </a:rPr>
              <a:t>nCPAP</a:t>
            </a:r>
            <a:r>
              <a:rPr lang="en-US" sz="1200" kern="1200" dirty="0">
                <a:solidFill>
                  <a:schemeClr val="tx1"/>
                </a:solidFill>
                <a:effectLst/>
                <a:latin typeface="+mn-lt"/>
                <a:ea typeface="+mn-ea"/>
                <a:cs typeface="+mn-cs"/>
              </a:rPr>
              <a:t> therapy. </a:t>
            </a:r>
            <a:r>
              <a:rPr lang="en-US" sz="1200" kern="1200" dirty="0" err="1">
                <a:solidFill>
                  <a:schemeClr val="tx1"/>
                </a:solidFill>
                <a:effectLst/>
                <a:latin typeface="+mn-lt"/>
                <a:ea typeface="+mn-ea"/>
                <a:cs typeface="+mn-cs"/>
              </a:rPr>
              <a:t>Pneumologie</a:t>
            </a:r>
            <a:r>
              <a:rPr lang="en-US" sz="1200" kern="1200" dirty="0">
                <a:solidFill>
                  <a:schemeClr val="tx1"/>
                </a:solidFill>
                <a:effectLst/>
                <a:latin typeface="+mn-lt"/>
                <a:ea typeface="+mn-ea"/>
                <a:cs typeface="+mn-cs"/>
              </a:rPr>
              <a:t> 1997; 51:</a:t>
            </a:r>
          </a:p>
          <a:p>
            <a:r>
              <a:rPr lang="en-US" sz="1200" kern="1200" dirty="0">
                <a:solidFill>
                  <a:schemeClr val="tx1"/>
                </a:solidFill>
                <a:effectLst/>
                <a:latin typeface="+mn-lt"/>
                <a:ea typeface="+mn-ea"/>
                <a:cs typeface="+mn-cs"/>
              </a:rPr>
              <a:t>Suppl. 3, 770–772.</a:t>
            </a:r>
          </a:p>
          <a:p>
            <a:r>
              <a:rPr lang="en-US" sz="1200" kern="1200" dirty="0">
                <a:solidFill>
                  <a:schemeClr val="tx1"/>
                </a:solidFill>
                <a:effectLst/>
                <a:latin typeface="+mn-lt"/>
                <a:ea typeface="+mn-ea"/>
                <a:cs typeface="+mn-cs"/>
              </a:rPr>
              <a:t>140 </a:t>
            </a:r>
            <a:r>
              <a:rPr lang="en-US" sz="1200" kern="1200" dirty="0" err="1">
                <a:solidFill>
                  <a:schemeClr val="tx1"/>
                </a:solidFill>
                <a:effectLst/>
                <a:latin typeface="+mn-lt"/>
                <a:ea typeface="+mn-ea"/>
                <a:cs typeface="+mn-cs"/>
              </a:rPr>
              <a:t>Korczynski</a:t>
            </a:r>
            <a:r>
              <a:rPr lang="en-US" sz="1200" kern="1200" dirty="0">
                <a:solidFill>
                  <a:schemeClr val="tx1"/>
                </a:solidFill>
                <a:effectLst/>
                <a:latin typeface="+mn-lt"/>
                <a:ea typeface="+mn-ea"/>
                <a:cs typeface="+mn-cs"/>
              </a:rPr>
              <a:t> P, </a:t>
            </a:r>
            <a:r>
              <a:rPr lang="en-US" sz="1200" kern="1200" dirty="0" err="1">
                <a:solidFill>
                  <a:schemeClr val="tx1"/>
                </a:solidFill>
                <a:effectLst/>
                <a:latin typeface="+mn-lt"/>
                <a:ea typeface="+mn-ea"/>
                <a:cs typeface="+mn-cs"/>
              </a:rPr>
              <a:t>Gorska</a:t>
            </a:r>
            <a:r>
              <a:rPr lang="en-US" sz="1200" kern="1200" dirty="0">
                <a:solidFill>
                  <a:schemeClr val="tx1"/>
                </a:solidFill>
                <a:effectLst/>
                <a:latin typeface="+mn-lt"/>
                <a:ea typeface="+mn-ea"/>
                <a:cs typeface="+mn-cs"/>
              </a:rPr>
              <a:t> K, </a:t>
            </a:r>
            <a:r>
              <a:rPr lang="en-US" sz="1200" kern="1200" dirty="0" err="1">
                <a:solidFill>
                  <a:schemeClr val="tx1"/>
                </a:solidFill>
                <a:effectLst/>
                <a:latin typeface="+mn-lt"/>
                <a:ea typeface="+mn-ea"/>
                <a:cs typeface="+mn-cs"/>
              </a:rPr>
              <a:t>Przybylowski</a:t>
            </a:r>
            <a:r>
              <a:rPr lang="en-US" sz="1200" kern="1200" dirty="0">
                <a:solidFill>
                  <a:schemeClr val="tx1"/>
                </a:solidFill>
                <a:effectLst/>
                <a:latin typeface="+mn-lt"/>
                <a:ea typeface="+mn-ea"/>
                <a:cs typeface="+mn-cs"/>
              </a:rPr>
              <a:t> T, et al. Continuous positive airway pressure treatment increases bronchial</a:t>
            </a:r>
          </a:p>
          <a:p>
            <a:r>
              <a:rPr lang="en-US" sz="1200" kern="1200" dirty="0">
                <a:solidFill>
                  <a:schemeClr val="tx1"/>
                </a:solidFill>
                <a:effectLst/>
                <a:latin typeface="+mn-lt"/>
                <a:ea typeface="+mn-ea"/>
                <a:cs typeface="+mn-cs"/>
              </a:rPr>
              <a:t>reactivity in obstructive sleep apnea patients. Respir Int Rev </a:t>
            </a:r>
            <a:r>
              <a:rPr lang="en-US" sz="1200" kern="1200" dirty="0" err="1">
                <a:solidFill>
                  <a:schemeClr val="tx1"/>
                </a:solidFill>
                <a:effectLst/>
                <a:latin typeface="+mn-lt"/>
                <a:ea typeface="+mn-ea"/>
                <a:cs typeface="+mn-cs"/>
              </a:rPr>
              <a:t>Thorac</a:t>
            </a:r>
            <a:r>
              <a:rPr lang="en-US" sz="1200" kern="1200" dirty="0">
                <a:solidFill>
                  <a:schemeClr val="tx1"/>
                </a:solidFill>
                <a:effectLst/>
                <a:latin typeface="+mn-lt"/>
                <a:ea typeface="+mn-ea"/>
                <a:cs typeface="+mn-cs"/>
              </a:rPr>
              <a:t> Dis 2009; 78: 404–410.</a:t>
            </a:r>
          </a:p>
          <a:p>
            <a:r>
              <a:rPr lang="en-US" sz="1200" kern="1200" dirty="0">
                <a:solidFill>
                  <a:schemeClr val="tx1"/>
                </a:solidFill>
                <a:effectLst/>
                <a:latin typeface="+mn-lt"/>
                <a:ea typeface="+mn-ea"/>
                <a:cs typeface="+mn-cs"/>
              </a:rPr>
              <a:t>141 Holbrook JT, Sugar EA, Brown RH, et al. Effect of continuous positive airway pressure on airway reactivity in</a:t>
            </a:r>
          </a:p>
          <a:p>
            <a:r>
              <a:rPr lang="en-US" sz="1200" kern="1200" dirty="0">
                <a:solidFill>
                  <a:schemeClr val="tx1"/>
                </a:solidFill>
                <a:effectLst/>
                <a:latin typeface="+mn-lt"/>
                <a:ea typeface="+mn-ea"/>
                <a:cs typeface="+mn-cs"/>
              </a:rPr>
              <a:t>asthma. a randomized, sham-controlled clinical trial. Ann Am </a:t>
            </a:r>
            <a:r>
              <a:rPr lang="en-US" sz="1200" kern="1200" dirty="0" err="1">
                <a:solidFill>
                  <a:schemeClr val="tx1"/>
                </a:solidFill>
                <a:effectLst/>
                <a:latin typeface="+mn-lt"/>
                <a:ea typeface="+mn-ea"/>
                <a:cs typeface="+mn-cs"/>
              </a:rPr>
              <a:t>Thorac</a:t>
            </a:r>
            <a:r>
              <a:rPr lang="en-US" sz="1200" kern="1200" dirty="0">
                <a:solidFill>
                  <a:schemeClr val="tx1"/>
                </a:solidFill>
                <a:effectLst/>
                <a:latin typeface="+mn-lt"/>
                <a:ea typeface="+mn-ea"/>
                <a:cs typeface="+mn-cs"/>
              </a:rPr>
              <a:t> Soc 2016; 13: 1940–1950.</a:t>
            </a: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35</a:t>
            </a:fld>
            <a:endParaRPr lang="en-US"/>
          </a:p>
        </p:txBody>
      </p:sp>
    </p:spTree>
    <p:extLst>
      <p:ext uri="{BB962C8B-B14F-4D97-AF65-F5344CB8AC3E}">
        <p14:creationId xmlns:p14="http://schemas.microsoft.com/office/powerpoint/2010/main" val="39921978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a:p>
            <a:r>
              <a:rPr lang="en-US" dirty="0"/>
              <a:t>Asthma prevalence in USA 7.9%  - 32 </a:t>
            </a:r>
            <a:r>
              <a:rPr lang="en-US" sz="1200" b="0" i="0" kern="1200" dirty="0">
                <a:solidFill>
                  <a:schemeClr val="tx1"/>
                </a:solidFill>
                <a:effectLst/>
                <a:latin typeface="+mn-lt"/>
                <a:ea typeface="+mn-ea"/>
                <a:cs typeface="+mn-cs"/>
              </a:rPr>
              <a:t>Asthma epidemiology and risk </a:t>
            </a:r>
            <a:r>
              <a:rPr lang="en-US" sz="1200" b="0" i="0" kern="1200" dirty="0" err="1">
                <a:solidFill>
                  <a:schemeClr val="tx1"/>
                </a:solidFill>
                <a:effectLst/>
                <a:latin typeface="+mn-lt"/>
                <a:ea typeface="+mn-ea"/>
                <a:cs typeface="+mn-cs"/>
              </a:rPr>
              <a:t>factors.</a:t>
            </a:r>
            <a:r>
              <a:rPr lang="en-US" sz="1200" b="0" i="1" kern="1200" dirty="0" err="1">
                <a:solidFill>
                  <a:schemeClr val="tx1"/>
                </a:solidFill>
                <a:effectLst/>
                <a:latin typeface="+mn-lt"/>
                <a:ea typeface="+mn-ea"/>
                <a:cs typeface="+mn-cs"/>
              </a:rPr>
              <a:t>Stern</a:t>
            </a:r>
            <a:r>
              <a:rPr lang="en-US" sz="1200" b="0" i="1" kern="1200" dirty="0">
                <a:solidFill>
                  <a:schemeClr val="tx1"/>
                </a:solidFill>
                <a:effectLst/>
                <a:latin typeface="+mn-lt"/>
                <a:ea typeface="+mn-ea"/>
                <a:cs typeface="+mn-cs"/>
              </a:rPr>
              <a:t> J, Pier J, </a:t>
            </a:r>
            <a:r>
              <a:rPr lang="en-US" sz="1200" b="0" i="1" kern="1200" dirty="0" err="1">
                <a:solidFill>
                  <a:schemeClr val="tx1"/>
                </a:solidFill>
                <a:effectLst/>
                <a:latin typeface="+mn-lt"/>
                <a:ea typeface="+mn-ea"/>
                <a:cs typeface="+mn-cs"/>
              </a:rPr>
              <a:t>Litonjua</a:t>
            </a:r>
            <a:r>
              <a:rPr lang="en-US" sz="1200" b="0" i="1" kern="1200" dirty="0">
                <a:solidFill>
                  <a:schemeClr val="tx1"/>
                </a:solidFill>
                <a:effectLst/>
                <a:latin typeface="+mn-lt"/>
                <a:ea typeface="+mn-ea"/>
                <a:cs typeface="+mn-cs"/>
              </a:rPr>
              <a:t> AA</a:t>
            </a:r>
          </a:p>
          <a:p>
            <a:r>
              <a:rPr lang="en-US" sz="1200" b="0" i="1" kern="1200" dirty="0">
                <a:solidFill>
                  <a:schemeClr val="tx1"/>
                </a:solidFill>
                <a:effectLst/>
                <a:latin typeface="+mn-lt"/>
                <a:ea typeface="+mn-ea"/>
                <a:cs typeface="+mn-cs"/>
              </a:rPr>
              <a:t>Semin </a:t>
            </a:r>
            <a:r>
              <a:rPr lang="en-US" sz="1200" b="0" i="1" kern="1200" dirty="0" err="1">
                <a:solidFill>
                  <a:schemeClr val="tx1"/>
                </a:solidFill>
                <a:effectLst/>
                <a:latin typeface="+mn-lt"/>
                <a:ea typeface="+mn-ea"/>
                <a:cs typeface="+mn-cs"/>
              </a:rPr>
              <a:t>Immunopathol</a:t>
            </a:r>
            <a:r>
              <a:rPr lang="en-US" sz="1200" b="0" i="1" kern="1200" dirty="0">
                <a:solidFill>
                  <a:schemeClr val="tx1"/>
                </a:solidFill>
                <a:effectLst/>
                <a:latin typeface="+mn-lt"/>
                <a:ea typeface="+mn-ea"/>
                <a:cs typeface="+mn-cs"/>
              </a:rPr>
              <a:t>. 2020 Feb; 42(1):5-15.</a:t>
            </a:r>
          </a:p>
          <a:p>
            <a:br>
              <a:rPr lang="en-US" dirty="0"/>
            </a:br>
            <a:r>
              <a:rPr lang="en-US" dirty="0"/>
              <a:t>Paradigm of asthma pathogenesis: interaction between environmental factors (pollution, allergens, weather), host factors (obesity, nutrition, infections, allergy), and genetic factors (asthma susceptibility genes, sex).</a:t>
            </a:r>
          </a:p>
          <a:p>
            <a:r>
              <a:rPr lang="en-US" sz="1200" b="0" i="0" kern="1200" dirty="0">
                <a:solidFill>
                  <a:schemeClr val="tx1"/>
                </a:solidFill>
                <a:effectLst/>
                <a:latin typeface="+mn-lt"/>
                <a:ea typeface="+mn-ea"/>
                <a:cs typeface="+mn-cs"/>
              </a:rPr>
              <a:t>Epidemiology of Asthma in Children and </a:t>
            </a:r>
            <a:r>
              <a:rPr lang="en-US" sz="1200" b="0" i="0" kern="1200" dirty="0" err="1">
                <a:solidFill>
                  <a:schemeClr val="tx1"/>
                </a:solidFill>
                <a:effectLst/>
                <a:latin typeface="+mn-lt"/>
                <a:ea typeface="+mn-ea"/>
                <a:cs typeface="+mn-cs"/>
              </a:rPr>
              <a:t>Adults.</a:t>
            </a:r>
            <a:r>
              <a:rPr lang="en-US" sz="1200" b="0" i="1" kern="1200" dirty="0" err="1">
                <a:solidFill>
                  <a:schemeClr val="tx1"/>
                </a:solidFill>
                <a:effectLst/>
                <a:latin typeface="+mn-lt"/>
                <a:ea typeface="+mn-ea"/>
                <a:cs typeface="+mn-cs"/>
              </a:rPr>
              <a:t>Dharmage</a:t>
            </a:r>
            <a:r>
              <a:rPr lang="en-US" sz="1200" b="0" i="1" kern="1200" dirty="0">
                <a:solidFill>
                  <a:schemeClr val="tx1"/>
                </a:solidFill>
                <a:effectLst/>
                <a:latin typeface="+mn-lt"/>
                <a:ea typeface="+mn-ea"/>
                <a:cs typeface="+mn-cs"/>
              </a:rPr>
              <a:t> SC, Perret JL, </a:t>
            </a:r>
            <a:r>
              <a:rPr lang="en-US" sz="1200" b="0" i="1" kern="1200" dirty="0" err="1">
                <a:solidFill>
                  <a:schemeClr val="tx1"/>
                </a:solidFill>
                <a:effectLst/>
                <a:latin typeface="+mn-lt"/>
                <a:ea typeface="+mn-ea"/>
                <a:cs typeface="+mn-cs"/>
              </a:rPr>
              <a:t>Custovic</a:t>
            </a:r>
            <a:r>
              <a:rPr lang="en-US" sz="1200" b="0" i="1" kern="1200" dirty="0">
                <a:solidFill>
                  <a:schemeClr val="tx1"/>
                </a:solidFill>
                <a:effectLst/>
                <a:latin typeface="+mn-lt"/>
                <a:ea typeface="+mn-ea"/>
                <a:cs typeface="+mn-cs"/>
              </a:rPr>
              <a:t> A</a:t>
            </a:r>
          </a:p>
          <a:p>
            <a:r>
              <a:rPr lang="en-US" sz="1200" b="0" i="1" kern="1200" dirty="0">
                <a:solidFill>
                  <a:schemeClr val="tx1"/>
                </a:solidFill>
                <a:effectLst/>
                <a:latin typeface="+mn-lt"/>
                <a:ea typeface="+mn-ea"/>
                <a:cs typeface="+mn-cs"/>
              </a:rPr>
              <a:t>Front </a:t>
            </a:r>
            <a:r>
              <a:rPr lang="en-US" sz="1200" b="0" i="1" kern="1200" dirty="0" err="1">
                <a:solidFill>
                  <a:schemeClr val="tx1"/>
                </a:solidFill>
                <a:effectLst/>
                <a:latin typeface="+mn-lt"/>
                <a:ea typeface="+mn-ea"/>
                <a:cs typeface="+mn-cs"/>
              </a:rPr>
              <a:t>Pediatr</a:t>
            </a:r>
            <a:r>
              <a:rPr lang="en-US" sz="1200" b="0" i="1" kern="1200" dirty="0">
                <a:solidFill>
                  <a:schemeClr val="tx1"/>
                </a:solidFill>
                <a:effectLst/>
                <a:latin typeface="+mn-lt"/>
                <a:ea typeface="+mn-ea"/>
                <a:cs typeface="+mn-cs"/>
              </a:rPr>
              <a:t>. 2019; 7():246.</a:t>
            </a: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B34039EE-F296-5C4C-B7C3-08856869CF80}" type="slidenum">
              <a:rPr lang="en-US" smtClean="0"/>
              <a:t>37</a:t>
            </a:fld>
            <a:endParaRPr lang="en-US"/>
          </a:p>
        </p:txBody>
      </p:sp>
    </p:spTree>
    <p:extLst>
      <p:ext uri="{BB962C8B-B14F-4D97-AF65-F5344CB8AC3E}">
        <p14:creationId xmlns:p14="http://schemas.microsoft.com/office/powerpoint/2010/main" val="3906097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Some of the common phenotypes indicated by the Global Initiative for Asthma (GINA) 2020 guidelines are summarized:</a:t>
            </a:r>
          </a:p>
          <a:p>
            <a:r>
              <a:rPr lang="en-US" b="1" dirty="0">
                <a:effectLst/>
              </a:rPr>
              <a:t>Allergic asthma</a:t>
            </a:r>
            <a:r>
              <a:rPr lang="en-US" dirty="0">
                <a:effectLst/>
              </a:rPr>
              <a:t>: Associated with a personal history of a respiratory allergen sensitization and, less commonly, with a food, drug, or contact allergy, this phenotype reveals how much dysregulated immunity seems to be important in the development of asthma, with elevated serum immunoglobulin E (</a:t>
            </a:r>
            <a:r>
              <a:rPr lang="en-US" dirty="0" err="1">
                <a:effectLst/>
              </a:rPr>
              <a:t>IgE</a:t>
            </a:r>
            <a:r>
              <a:rPr lang="en-US" dirty="0">
                <a:effectLst/>
              </a:rPr>
              <a:t>) levels, release of mediators from mast cells, skewed T helper 1 (Th1) and Th2 responses and eosinophilic airway inflammation (</a:t>
            </a:r>
            <a:r>
              <a:rPr lang="en-US" sz="1200" kern="1200" dirty="0">
                <a:solidFill>
                  <a:schemeClr val="tx1"/>
                </a:solidFill>
                <a:effectLst/>
                <a:latin typeface="+mn-lt"/>
                <a:ea typeface="+mn-ea"/>
                <a:cs typeface="+mn-cs"/>
                <a:hlinkClick r:id="rId3"/>
              </a:rPr>
              <a:t>28</a:t>
            </a:r>
            <a:r>
              <a:rPr lang="en-US" dirty="0">
                <a:effectLst/>
              </a:rPr>
              <a:t>), recognizable by the examination of the induced sputum or the evaluation of its surrogate biomarker, the fractional exhaled nitric oxide (</a:t>
            </a:r>
            <a:r>
              <a:rPr lang="en-US" dirty="0" err="1">
                <a:effectLst/>
              </a:rPr>
              <a:t>FeNO</a:t>
            </a:r>
            <a:r>
              <a:rPr lang="en-US" dirty="0">
                <a:effectLst/>
              </a:rPr>
              <a:t>) (</a:t>
            </a:r>
            <a:r>
              <a:rPr lang="en-US" sz="1200" kern="1200" dirty="0">
                <a:solidFill>
                  <a:schemeClr val="tx1"/>
                </a:solidFill>
                <a:effectLst/>
                <a:latin typeface="+mn-lt"/>
                <a:ea typeface="+mn-ea"/>
                <a:cs typeface="+mn-cs"/>
                <a:hlinkClick r:id="rId4"/>
              </a:rPr>
              <a:t>37</a:t>
            </a:r>
            <a:r>
              <a:rPr lang="en-US" dirty="0">
                <a:effectLst/>
              </a:rPr>
              <a:t>, </a:t>
            </a:r>
            <a:r>
              <a:rPr lang="en-US" sz="1200" kern="1200" dirty="0">
                <a:solidFill>
                  <a:schemeClr val="tx1"/>
                </a:solidFill>
                <a:effectLst/>
                <a:latin typeface="+mn-lt"/>
                <a:ea typeface="+mn-ea"/>
                <a:cs typeface="+mn-cs"/>
                <a:hlinkClick r:id="rId5"/>
              </a:rPr>
              <a:t>38</a:t>
            </a:r>
            <a:r>
              <a:rPr lang="en-US" dirty="0">
                <a:effectLst/>
              </a:rPr>
              <a:t>). Often this phenotype responds well to inhaled corticosteroid (ICS) </a:t>
            </a:r>
            <a:r>
              <a:rPr lang="en-US" dirty="0" err="1">
                <a:effectLst/>
              </a:rPr>
              <a:t>treatment.</a:t>
            </a:r>
            <a:r>
              <a:rPr lang="en-US" b="1" dirty="0" err="1">
                <a:effectLst/>
              </a:rPr>
              <a:t>Non</a:t>
            </a:r>
            <a:r>
              <a:rPr lang="en-US" b="1" dirty="0">
                <a:effectLst/>
              </a:rPr>
              <a:t>-allergic asthma</a:t>
            </a:r>
            <a:r>
              <a:rPr lang="en-US" dirty="0">
                <a:effectLst/>
              </a:rPr>
              <a:t>: The other cluster of patients that do not suffer from allergy; in these patients, the cellular profile of sputum may be neutrophilic, eosinophilic or </a:t>
            </a:r>
            <a:r>
              <a:rPr lang="en-US" dirty="0" err="1">
                <a:effectLst/>
              </a:rPr>
              <a:t>paucigranulocytic</a:t>
            </a:r>
            <a:r>
              <a:rPr lang="en-US" dirty="0">
                <a:effectLst/>
              </a:rPr>
              <a:t>, containing only a few inflammatory cells. ICS therapy has less response in this subgroup of </a:t>
            </a:r>
            <a:r>
              <a:rPr lang="en-US" dirty="0" err="1">
                <a:effectLst/>
              </a:rPr>
              <a:t>patients.</a:t>
            </a:r>
            <a:r>
              <a:rPr lang="en-US" b="1" dirty="0" err="1">
                <a:effectLst/>
              </a:rPr>
              <a:t>Late</a:t>
            </a:r>
            <a:r>
              <a:rPr lang="en-US" b="1" dirty="0">
                <a:effectLst/>
              </a:rPr>
              <a:t>-onset asthma</a:t>
            </a:r>
            <a:r>
              <a:rPr lang="en-US" dirty="0">
                <a:effectLst/>
              </a:rPr>
              <a:t>: Some patients, women in particular, develop asthma signs and symptoms in adult life for the very first time. Often, this subgroup of patients is non-allergic and requires higher doses of ICS for the correct </a:t>
            </a:r>
            <a:r>
              <a:rPr lang="en-US" dirty="0" err="1">
                <a:effectLst/>
              </a:rPr>
              <a:t>treatment.</a:t>
            </a:r>
            <a:r>
              <a:rPr lang="en-US" b="1" dirty="0" err="1">
                <a:effectLst/>
              </a:rPr>
              <a:t>Asthma</a:t>
            </a:r>
            <a:r>
              <a:rPr lang="en-US" b="1" dirty="0">
                <a:effectLst/>
              </a:rPr>
              <a:t> with persistent airflow limitation</a:t>
            </a:r>
            <a:r>
              <a:rPr lang="en-US" dirty="0">
                <a:effectLst/>
              </a:rPr>
              <a:t>: This phenotype can develop in adults with long-standing asthma, probably following airway wall remodeling (</a:t>
            </a:r>
            <a:r>
              <a:rPr lang="en-US" sz="1200" kern="1200" dirty="0">
                <a:solidFill>
                  <a:schemeClr val="tx1"/>
                </a:solidFill>
                <a:effectLst/>
                <a:latin typeface="+mn-lt"/>
                <a:ea typeface="+mn-ea"/>
                <a:cs typeface="+mn-cs"/>
                <a:hlinkClick r:id="rId6"/>
              </a:rPr>
              <a:t>39</a:t>
            </a:r>
            <a:r>
              <a:rPr lang="en-US" dirty="0">
                <a:effectLst/>
              </a:rPr>
              <a:t>).</a:t>
            </a:r>
            <a:r>
              <a:rPr lang="en-US" b="1" dirty="0">
                <a:effectLst/>
              </a:rPr>
              <a:t>Asthma with obesity</a:t>
            </a:r>
            <a:r>
              <a:rPr lang="en-US" dirty="0">
                <a:effectLst/>
              </a:rPr>
              <a:t>: Patients may display strong respiratory symptoms but little eosinophilic airway inflammation.</a:t>
            </a:r>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8</a:t>
            </a:fld>
            <a:endParaRPr lang="en-US"/>
          </a:p>
        </p:txBody>
      </p:sp>
    </p:spTree>
    <p:extLst>
      <p:ext uri="{BB962C8B-B14F-4D97-AF65-F5344CB8AC3E}">
        <p14:creationId xmlns:p14="http://schemas.microsoft.com/office/powerpoint/2010/main" val="32772728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146 </a:t>
            </a:r>
            <a:r>
              <a:rPr lang="en-US" sz="1200" b="0" i="0" kern="1200" dirty="0" err="1">
                <a:solidFill>
                  <a:schemeClr val="tx1"/>
                </a:solidFill>
                <a:effectLst/>
                <a:latin typeface="+mn-lt"/>
                <a:ea typeface="+mn-ea"/>
                <a:cs typeface="+mn-cs"/>
              </a:rPr>
              <a:t>Ciftci</a:t>
            </a:r>
            <a:r>
              <a:rPr lang="en-US" sz="1200" b="0" i="0" kern="1200" dirty="0">
                <a:solidFill>
                  <a:schemeClr val="tx1"/>
                </a:solidFill>
                <a:effectLst/>
                <a:latin typeface="+mn-lt"/>
                <a:ea typeface="+mn-ea"/>
                <a:cs typeface="+mn-cs"/>
              </a:rPr>
              <a:t> TU, </a:t>
            </a:r>
            <a:r>
              <a:rPr lang="en-US" sz="1200" b="0" i="0" kern="1200" dirty="0" err="1">
                <a:solidFill>
                  <a:schemeClr val="tx1"/>
                </a:solidFill>
                <a:effectLst/>
                <a:latin typeface="+mn-lt"/>
                <a:ea typeface="+mn-ea"/>
                <a:cs typeface="+mn-cs"/>
              </a:rPr>
              <a:t>Ciftci</a:t>
            </a:r>
            <a:r>
              <a:rPr lang="en-US" sz="1200" b="0" i="0" kern="1200" dirty="0">
                <a:solidFill>
                  <a:schemeClr val="tx1"/>
                </a:solidFill>
                <a:effectLst/>
                <a:latin typeface="+mn-lt"/>
                <a:ea typeface="+mn-ea"/>
                <a:cs typeface="+mn-cs"/>
              </a:rPr>
              <a:t> B, </a:t>
            </a:r>
            <a:r>
              <a:rPr lang="en-US" sz="1200" b="0" i="0" kern="1200" dirty="0" err="1">
                <a:solidFill>
                  <a:schemeClr val="tx1"/>
                </a:solidFill>
                <a:effectLst/>
                <a:latin typeface="+mn-lt"/>
                <a:ea typeface="+mn-ea"/>
                <a:cs typeface="+mn-cs"/>
              </a:rPr>
              <a:t>Guven</a:t>
            </a:r>
            <a:r>
              <a:rPr lang="en-US" sz="1200" b="0" i="0" kern="1200" dirty="0">
                <a:solidFill>
                  <a:schemeClr val="tx1"/>
                </a:solidFill>
                <a:effectLst/>
                <a:latin typeface="+mn-lt"/>
                <a:ea typeface="+mn-ea"/>
                <a:cs typeface="+mn-cs"/>
              </a:rPr>
              <a:t> SF, </a:t>
            </a:r>
            <a:r>
              <a:rPr lang="en-US" sz="1200" b="0" i="0" kern="1200" dirty="0" err="1">
                <a:solidFill>
                  <a:schemeClr val="tx1"/>
                </a:solidFill>
                <a:effectLst/>
                <a:latin typeface="+mn-lt"/>
                <a:ea typeface="+mn-ea"/>
                <a:cs typeface="+mn-cs"/>
              </a:rPr>
              <a:t>Kokturk</a:t>
            </a:r>
            <a:r>
              <a:rPr lang="en-US" sz="1200" b="0" i="0" kern="1200" dirty="0">
                <a:solidFill>
                  <a:schemeClr val="tx1"/>
                </a:solidFill>
                <a:effectLst/>
                <a:latin typeface="+mn-lt"/>
                <a:ea typeface="+mn-ea"/>
                <a:cs typeface="+mn-cs"/>
              </a:rPr>
              <a:t> O, </a:t>
            </a:r>
            <a:r>
              <a:rPr lang="en-US" sz="1200" b="0" i="0" kern="1200" dirty="0" err="1">
                <a:solidFill>
                  <a:schemeClr val="tx1"/>
                </a:solidFill>
                <a:effectLst/>
                <a:latin typeface="+mn-lt"/>
                <a:ea typeface="+mn-ea"/>
                <a:cs typeface="+mn-cs"/>
              </a:rPr>
              <a:t>Turktas</a:t>
            </a:r>
            <a:r>
              <a:rPr lang="en-US" sz="1200" b="0" i="0" kern="1200" dirty="0">
                <a:solidFill>
                  <a:schemeClr val="tx1"/>
                </a:solidFill>
                <a:effectLst/>
                <a:latin typeface="+mn-lt"/>
                <a:ea typeface="+mn-ea"/>
                <a:cs typeface="+mn-cs"/>
              </a:rPr>
              <a:t> H. Effect of nasal continuous positive airway pressure in uncontrolled nocturnal asthmatic patients with obstructive sleep apnea syndrome. Respir Med. 2005 May;99(5):529–34.</a:t>
            </a:r>
          </a:p>
          <a:p>
            <a:r>
              <a:rPr lang="en-US" sz="1200" b="0" i="0" kern="1200" dirty="0">
                <a:solidFill>
                  <a:schemeClr val="tx1"/>
                </a:solidFill>
                <a:effectLst/>
                <a:latin typeface="+mn-lt"/>
                <a:ea typeface="+mn-ea"/>
                <a:cs typeface="+mn-cs"/>
              </a:rPr>
              <a:t>147 Serrano-</a:t>
            </a:r>
            <a:r>
              <a:rPr lang="en-US" sz="1200" b="0" i="0" kern="1200" dirty="0" err="1">
                <a:solidFill>
                  <a:schemeClr val="tx1"/>
                </a:solidFill>
                <a:effectLst/>
                <a:latin typeface="+mn-lt"/>
                <a:ea typeface="+mn-ea"/>
                <a:cs typeface="+mn-cs"/>
              </a:rPr>
              <a:t>Pariente</a:t>
            </a:r>
            <a:r>
              <a:rPr lang="en-US" sz="1200" b="0" i="0" kern="1200" dirty="0">
                <a:solidFill>
                  <a:schemeClr val="tx1"/>
                </a:solidFill>
                <a:effectLst/>
                <a:latin typeface="+mn-lt"/>
                <a:ea typeface="+mn-ea"/>
                <a:cs typeface="+mn-cs"/>
              </a:rPr>
              <a:t> J, Plaza V, Soriano JB, </a:t>
            </a:r>
            <a:r>
              <a:rPr lang="en-US" sz="1200" b="0" i="0" kern="1200" dirty="0" err="1">
                <a:solidFill>
                  <a:schemeClr val="tx1"/>
                </a:solidFill>
                <a:effectLst/>
                <a:latin typeface="+mn-lt"/>
                <a:ea typeface="+mn-ea"/>
                <a:cs typeface="+mn-cs"/>
              </a:rPr>
              <a:t>Mayos</a:t>
            </a:r>
            <a:r>
              <a:rPr lang="en-US" sz="1200" b="0" i="0" kern="1200" dirty="0">
                <a:solidFill>
                  <a:schemeClr val="tx1"/>
                </a:solidFill>
                <a:effectLst/>
                <a:latin typeface="+mn-lt"/>
                <a:ea typeface="+mn-ea"/>
                <a:cs typeface="+mn-cs"/>
              </a:rPr>
              <a:t> M, López-</a:t>
            </a:r>
            <a:r>
              <a:rPr lang="en-US" sz="1200" b="0" i="0" kern="1200" dirty="0" err="1">
                <a:solidFill>
                  <a:schemeClr val="tx1"/>
                </a:solidFill>
                <a:effectLst/>
                <a:latin typeface="+mn-lt"/>
                <a:ea typeface="+mn-ea"/>
                <a:cs typeface="+mn-cs"/>
              </a:rPr>
              <a:t>Viña</a:t>
            </a:r>
            <a:r>
              <a:rPr lang="en-US" sz="1200" b="0" i="0" kern="1200" dirty="0">
                <a:solidFill>
                  <a:schemeClr val="tx1"/>
                </a:solidFill>
                <a:effectLst/>
                <a:latin typeface="+mn-lt"/>
                <a:ea typeface="+mn-ea"/>
                <a:cs typeface="+mn-cs"/>
              </a:rPr>
              <a:t> A, Picado C. Vigil L; CPASMA Trial Group. Asthma outcomes improve with continuous positive airway pressure for obstructive sleep apnea. Allergy. 2017 May;72(5):802–12. </a:t>
            </a:r>
            <a:r>
              <a:rPr lang="en-US" sz="1200" b="0" i="0" kern="1200" dirty="0">
                <a:solidFill>
                  <a:schemeClr val="tx1"/>
                </a:solidFill>
                <a:effectLst/>
                <a:latin typeface="+mn-lt"/>
                <a:ea typeface="+mn-ea"/>
                <a:cs typeface="+mn-cs"/>
                <a:hlinkClick r:id="rId3"/>
              </a:rPr>
              <a:t>https://doi.org/10.1111/all.13070</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148 Kauppi P, </a:t>
            </a:r>
            <a:r>
              <a:rPr lang="en-US" sz="1200" b="0" i="0" kern="1200" dirty="0" err="1">
                <a:solidFill>
                  <a:schemeClr val="tx1"/>
                </a:solidFill>
                <a:effectLst/>
                <a:latin typeface="+mn-lt"/>
                <a:ea typeface="+mn-ea"/>
                <a:cs typeface="+mn-cs"/>
              </a:rPr>
              <a:t>Bachour</a:t>
            </a:r>
            <a:r>
              <a:rPr lang="en-US" sz="1200" b="0" i="0" kern="1200" dirty="0">
                <a:solidFill>
                  <a:schemeClr val="tx1"/>
                </a:solidFill>
                <a:effectLst/>
                <a:latin typeface="+mn-lt"/>
                <a:ea typeface="+mn-ea"/>
                <a:cs typeface="+mn-cs"/>
              </a:rPr>
              <a:t> P, </a:t>
            </a:r>
            <a:r>
              <a:rPr lang="en-US" sz="1200" b="0" i="0" kern="1200" dirty="0" err="1">
                <a:solidFill>
                  <a:schemeClr val="tx1"/>
                </a:solidFill>
                <a:effectLst/>
                <a:latin typeface="+mn-lt"/>
                <a:ea typeface="+mn-ea"/>
                <a:cs typeface="+mn-cs"/>
              </a:rPr>
              <a:t>Maasilta</a:t>
            </a:r>
            <a:r>
              <a:rPr lang="en-US" sz="1200" b="0" i="0" kern="1200" dirty="0">
                <a:solidFill>
                  <a:schemeClr val="tx1"/>
                </a:solidFill>
                <a:effectLst/>
                <a:latin typeface="+mn-lt"/>
                <a:ea typeface="+mn-ea"/>
                <a:cs typeface="+mn-cs"/>
              </a:rPr>
              <a:t> P, </a:t>
            </a:r>
            <a:r>
              <a:rPr lang="en-US" sz="1200" b="0" i="0" kern="1200" dirty="0" err="1">
                <a:solidFill>
                  <a:schemeClr val="tx1"/>
                </a:solidFill>
                <a:effectLst/>
                <a:latin typeface="+mn-lt"/>
                <a:ea typeface="+mn-ea"/>
                <a:cs typeface="+mn-cs"/>
              </a:rPr>
              <a:t>Bachour</a:t>
            </a:r>
            <a:r>
              <a:rPr lang="en-US" sz="1200" b="0" i="0" kern="1200" dirty="0">
                <a:solidFill>
                  <a:schemeClr val="tx1"/>
                </a:solidFill>
                <a:effectLst/>
                <a:latin typeface="+mn-lt"/>
                <a:ea typeface="+mn-ea"/>
                <a:cs typeface="+mn-cs"/>
              </a:rPr>
              <a:t> A. Long-term CPAP treatment improves asthma control in patients with asthma and obstructive sleep </a:t>
            </a:r>
            <a:r>
              <a:rPr lang="en-US" sz="1200" b="0" i="0" kern="1200" dirty="0" err="1">
                <a:solidFill>
                  <a:schemeClr val="tx1"/>
                </a:solidFill>
                <a:effectLst/>
                <a:latin typeface="+mn-lt"/>
                <a:ea typeface="+mn-ea"/>
                <a:cs typeface="+mn-cs"/>
              </a:rPr>
              <a:t>apnoea</a:t>
            </a:r>
            <a:r>
              <a:rPr lang="en-US" sz="1200" b="0" i="0" kern="1200" dirty="0">
                <a:solidFill>
                  <a:schemeClr val="tx1"/>
                </a:solidFill>
                <a:effectLst/>
                <a:latin typeface="+mn-lt"/>
                <a:ea typeface="+mn-ea"/>
                <a:cs typeface="+mn-cs"/>
              </a:rPr>
              <a:t>. Sleep Breath. 2016 Dec;20(4):1217–24. </a:t>
            </a:r>
            <a:r>
              <a:rPr lang="en-US" sz="1200" b="0" i="0" kern="1200" dirty="0">
                <a:solidFill>
                  <a:schemeClr val="tx1"/>
                </a:solidFill>
                <a:effectLst/>
                <a:latin typeface="+mn-lt"/>
                <a:ea typeface="+mn-ea"/>
                <a:cs typeface="+mn-cs"/>
                <a:hlinkClick r:id="rId4"/>
              </a:rPr>
              <a:t>https://doi.org/10.1007/s11325-016-1340-1</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149 Lafond C, </a:t>
            </a:r>
            <a:r>
              <a:rPr lang="en-US" sz="1200" b="0" i="0" kern="1200" dirty="0" err="1">
                <a:solidFill>
                  <a:schemeClr val="tx1"/>
                </a:solidFill>
                <a:effectLst/>
                <a:latin typeface="+mn-lt"/>
                <a:ea typeface="+mn-ea"/>
                <a:cs typeface="+mn-cs"/>
              </a:rPr>
              <a:t>Sériès</a:t>
            </a:r>
            <a:r>
              <a:rPr lang="en-US" sz="1200" b="0" i="0" kern="1200" dirty="0">
                <a:solidFill>
                  <a:schemeClr val="tx1"/>
                </a:solidFill>
                <a:effectLst/>
                <a:latin typeface="+mn-lt"/>
                <a:ea typeface="+mn-ea"/>
                <a:cs typeface="+mn-cs"/>
              </a:rPr>
              <a:t> F, </a:t>
            </a:r>
            <a:r>
              <a:rPr lang="en-US" sz="1200" b="0" i="0" kern="1200" dirty="0" err="1">
                <a:solidFill>
                  <a:schemeClr val="tx1"/>
                </a:solidFill>
                <a:effectLst/>
                <a:latin typeface="+mn-lt"/>
                <a:ea typeface="+mn-ea"/>
                <a:cs typeface="+mn-cs"/>
              </a:rPr>
              <a:t>Lemière</a:t>
            </a:r>
            <a:r>
              <a:rPr lang="en-US" sz="1200" b="0" i="0" kern="1200" dirty="0">
                <a:solidFill>
                  <a:schemeClr val="tx1"/>
                </a:solidFill>
                <a:effectLst/>
                <a:latin typeface="+mn-lt"/>
                <a:ea typeface="+mn-ea"/>
                <a:cs typeface="+mn-cs"/>
              </a:rPr>
              <a:t> C. Impact of CPAP on asthmatic patients with obstructive sleep </a:t>
            </a:r>
            <a:r>
              <a:rPr lang="en-US" sz="1200" b="0" i="0" kern="1200" dirty="0" err="1">
                <a:solidFill>
                  <a:schemeClr val="tx1"/>
                </a:solidFill>
                <a:effectLst/>
                <a:latin typeface="+mn-lt"/>
                <a:ea typeface="+mn-ea"/>
                <a:cs typeface="+mn-cs"/>
              </a:rPr>
              <a:t>apnoea</a:t>
            </a:r>
            <a:r>
              <a:rPr lang="en-US" sz="1200" b="0" i="0" kern="1200" dirty="0">
                <a:solidFill>
                  <a:schemeClr val="tx1"/>
                </a:solidFill>
                <a:effectLst/>
                <a:latin typeface="+mn-lt"/>
                <a:ea typeface="+mn-ea"/>
                <a:cs typeface="+mn-cs"/>
              </a:rPr>
              <a:t>. Eur Respir J. 2007;29:307–11. </a:t>
            </a:r>
            <a:r>
              <a:rPr lang="en-US" sz="1200" b="0" i="0" kern="1200" dirty="0">
                <a:solidFill>
                  <a:schemeClr val="tx1"/>
                </a:solidFill>
                <a:effectLst/>
                <a:latin typeface="+mn-lt"/>
                <a:ea typeface="+mn-ea"/>
                <a:cs typeface="+mn-cs"/>
                <a:hlinkClick r:id="rId5"/>
              </a:rPr>
              <a:t>https://doi.org/10.1183/09031936.00059706</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150 Ng SSS, Chan TO, To KW, Chan KKP, Ngai J, Yip WH, Lo RLP, Ko FWS, Hui DSC. Continuous positive airway pressure for obstructive sleep </a:t>
            </a:r>
            <a:r>
              <a:rPr lang="en-US" sz="1200" b="0" i="0" kern="1200" dirty="0" err="1">
                <a:solidFill>
                  <a:schemeClr val="tx1"/>
                </a:solidFill>
                <a:effectLst/>
                <a:latin typeface="+mn-lt"/>
                <a:ea typeface="+mn-ea"/>
                <a:cs typeface="+mn-cs"/>
              </a:rPr>
              <a:t>apnoea</a:t>
            </a:r>
            <a:r>
              <a:rPr lang="en-US" sz="1200" b="0" i="0" kern="1200" dirty="0">
                <a:solidFill>
                  <a:schemeClr val="tx1"/>
                </a:solidFill>
                <a:effectLst/>
                <a:latin typeface="+mn-lt"/>
                <a:ea typeface="+mn-ea"/>
                <a:cs typeface="+mn-cs"/>
              </a:rPr>
              <a:t> does not improve asthma control. Respirology. 2018;23:1055–62. </a:t>
            </a:r>
            <a:r>
              <a:rPr lang="en-US" sz="1200" b="0" i="0" kern="1200" dirty="0">
                <a:solidFill>
                  <a:schemeClr val="tx1"/>
                </a:solidFill>
                <a:effectLst/>
                <a:latin typeface="+mn-lt"/>
                <a:ea typeface="+mn-ea"/>
                <a:cs typeface="+mn-cs"/>
                <a:hlinkClick r:id="rId6"/>
              </a:rPr>
              <a:t>https://doi.org/10.1111/resp.13363</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151 Davies SE, </a:t>
            </a:r>
            <a:r>
              <a:rPr lang="en-US" sz="1200" b="0" i="0" kern="1200" dirty="0" err="1">
                <a:solidFill>
                  <a:schemeClr val="tx1"/>
                </a:solidFill>
                <a:effectLst/>
                <a:latin typeface="+mn-lt"/>
                <a:ea typeface="+mn-ea"/>
                <a:cs typeface="+mn-cs"/>
              </a:rPr>
              <a:t>Bishopp</a:t>
            </a:r>
            <a:r>
              <a:rPr lang="en-US" sz="1200" b="0" i="0" kern="1200" dirty="0">
                <a:solidFill>
                  <a:schemeClr val="tx1"/>
                </a:solidFill>
                <a:effectLst/>
                <a:latin typeface="+mn-lt"/>
                <a:ea typeface="+mn-ea"/>
                <a:cs typeface="+mn-cs"/>
              </a:rPr>
              <a:t> A, Wharton S, Turner AM, Mansur AH. Does Continuous Positive Airway Pressure (CPAP) treatment of obstructive sleep </a:t>
            </a:r>
            <a:r>
              <a:rPr lang="en-US" sz="1200" b="0" i="0" kern="1200" dirty="0" err="1">
                <a:solidFill>
                  <a:schemeClr val="tx1"/>
                </a:solidFill>
                <a:effectLst/>
                <a:latin typeface="+mn-lt"/>
                <a:ea typeface="+mn-ea"/>
                <a:cs typeface="+mn-cs"/>
              </a:rPr>
              <a:t>apnoea</a:t>
            </a:r>
            <a:r>
              <a:rPr lang="en-US" sz="1200" b="0" i="0" kern="1200" dirty="0">
                <a:solidFill>
                  <a:schemeClr val="tx1"/>
                </a:solidFill>
                <a:effectLst/>
                <a:latin typeface="+mn-lt"/>
                <a:ea typeface="+mn-ea"/>
                <a:cs typeface="+mn-cs"/>
              </a:rPr>
              <a:t> (OSA) improve asthma-related clinical outcomes in patients with co-existing conditions? A systematic review. Respir Med. 2018;143:18–30. </a:t>
            </a:r>
            <a:r>
              <a:rPr lang="en-US" sz="1200" b="0" i="0" kern="1200" dirty="0">
                <a:solidFill>
                  <a:schemeClr val="tx1"/>
                </a:solidFill>
                <a:effectLst/>
                <a:latin typeface="+mn-lt"/>
                <a:ea typeface="+mn-ea"/>
                <a:cs typeface="+mn-cs"/>
                <a:hlinkClick r:id="rId7"/>
              </a:rPr>
              <a:t>https://doi.org/10.1016/j.rmed.2018.08.004</a:t>
            </a:r>
            <a:r>
              <a:rPr lang="en-US" sz="1200" b="0" i="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41</a:t>
            </a:fld>
            <a:endParaRPr lang="en-US"/>
          </a:p>
        </p:txBody>
      </p:sp>
    </p:spTree>
    <p:extLst>
      <p:ext uri="{BB962C8B-B14F-4D97-AF65-F5344CB8AC3E}">
        <p14:creationId xmlns:p14="http://schemas.microsoft.com/office/powerpoint/2010/main" val="13284213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57. Teodorescu M, </a:t>
            </a:r>
            <a:r>
              <a:rPr lang="en-US" sz="1200" kern="1200" dirty="0" err="1">
                <a:solidFill>
                  <a:schemeClr val="tx1"/>
                </a:solidFill>
                <a:effectLst/>
                <a:latin typeface="+mn-lt"/>
                <a:ea typeface="+mn-ea"/>
                <a:cs typeface="+mn-cs"/>
              </a:rPr>
              <a:t>Polomis</a:t>
            </a:r>
            <a:r>
              <a:rPr lang="en-US" sz="1200" kern="1200" dirty="0">
                <a:solidFill>
                  <a:schemeClr val="tx1"/>
                </a:solidFill>
                <a:effectLst/>
                <a:latin typeface="+mn-lt"/>
                <a:ea typeface="+mn-ea"/>
                <a:cs typeface="+mn-cs"/>
              </a:rPr>
              <a:t> DA, Teodorescu MC, </a:t>
            </a:r>
            <a:r>
              <a:rPr lang="en-US" sz="1200" kern="1200" dirty="0" err="1">
                <a:solidFill>
                  <a:schemeClr val="tx1"/>
                </a:solidFill>
                <a:effectLst/>
                <a:latin typeface="+mn-lt"/>
                <a:ea typeface="+mn-ea"/>
                <a:cs typeface="+mn-cs"/>
              </a:rPr>
              <a:t>Gangnon</a:t>
            </a:r>
            <a:r>
              <a:rPr lang="en-US" sz="1200" kern="1200" dirty="0">
                <a:solidFill>
                  <a:schemeClr val="tx1"/>
                </a:solidFill>
                <a:effectLst/>
                <a:latin typeface="+mn-lt"/>
                <a:ea typeface="+mn-ea"/>
                <a:cs typeface="+mn-cs"/>
              </a:rPr>
              <a:t> RE, Peterson AG, </a:t>
            </a:r>
            <a:r>
              <a:rPr lang="en-US" sz="1200" kern="1200" dirty="0" err="1">
                <a:solidFill>
                  <a:schemeClr val="tx1"/>
                </a:solidFill>
                <a:effectLst/>
                <a:latin typeface="+mn-lt"/>
                <a:ea typeface="+mn-ea"/>
                <a:cs typeface="+mn-cs"/>
              </a:rPr>
              <a:t>Consens</a:t>
            </a:r>
            <a:r>
              <a:rPr lang="en-US" sz="1200" kern="1200" dirty="0">
                <a:solidFill>
                  <a:schemeClr val="tx1"/>
                </a:solidFill>
                <a:effectLst/>
                <a:latin typeface="+mn-lt"/>
                <a:ea typeface="+mn-ea"/>
                <a:cs typeface="+mn-cs"/>
              </a:rPr>
              <a:t> FB, et al. Association of obstructive sleep apnea risk or diagnosis with daytime asthma in adults. J Asthma 2012;49:620-8.</a:t>
            </a:r>
          </a:p>
          <a:p>
            <a:r>
              <a:rPr lang="en-US" sz="1200" kern="1200" dirty="0">
                <a:solidFill>
                  <a:schemeClr val="tx1"/>
                </a:solidFill>
                <a:effectLst/>
                <a:latin typeface="+mn-lt"/>
                <a:ea typeface="+mn-ea"/>
                <a:cs typeface="+mn-cs"/>
              </a:rPr>
              <a:t>77. Davies SE, </a:t>
            </a:r>
            <a:r>
              <a:rPr lang="en-US" sz="1200" kern="1200" dirty="0" err="1">
                <a:solidFill>
                  <a:schemeClr val="tx1"/>
                </a:solidFill>
                <a:effectLst/>
                <a:latin typeface="+mn-lt"/>
                <a:ea typeface="+mn-ea"/>
                <a:cs typeface="+mn-cs"/>
              </a:rPr>
              <a:t>Bishopp</a:t>
            </a:r>
            <a:r>
              <a:rPr lang="en-US" sz="1200" kern="1200" dirty="0">
                <a:solidFill>
                  <a:schemeClr val="tx1"/>
                </a:solidFill>
                <a:effectLst/>
                <a:latin typeface="+mn-lt"/>
                <a:ea typeface="+mn-ea"/>
                <a:cs typeface="+mn-cs"/>
              </a:rPr>
              <a:t> A, Wharton S, Turner AM, Mansur AH. Does continuous positive airway pressure (CPAP) treatment of obstructive sleep </a:t>
            </a:r>
            <a:r>
              <a:rPr lang="en-US" sz="1200" kern="1200" dirty="0" err="1">
                <a:solidFill>
                  <a:schemeClr val="tx1"/>
                </a:solidFill>
                <a:effectLst/>
                <a:latin typeface="+mn-lt"/>
                <a:ea typeface="+mn-ea"/>
                <a:cs typeface="+mn-cs"/>
              </a:rPr>
              <a:t>apnoea</a:t>
            </a:r>
            <a:r>
              <a:rPr lang="en-US" sz="1200" kern="1200" dirty="0">
                <a:solidFill>
                  <a:schemeClr val="tx1"/>
                </a:solidFill>
                <a:effectLst/>
                <a:latin typeface="+mn-lt"/>
                <a:ea typeface="+mn-ea"/>
                <a:cs typeface="+mn-cs"/>
              </a:rPr>
              <a:t> (OSA) improve asthma-related clinical outcomes in patients with co-existing conditions? A systematic review. Respir Med 2018;143:18-30.</a:t>
            </a:r>
          </a:p>
          <a:p>
            <a:r>
              <a:rPr lang="en-US" sz="1200" kern="1200" dirty="0">
                <a:solidFill>
                  <a:schemeClr val="tx1"/>
                </a:solidFill>
                <a:effectLst/>
                <a:latin typeface="+mn-lt"/>
                <a:ea typeface="+mn-ea"/>
                <a:cs typeface="+mn-cs"/>
              </a:rPr>
              <a:t>78. Kauppi P, </a:t>
            </a:r>
            <a:r>
              <a:rPr lang="en-US" sz="1200" kern="1200" dirty="0" err="1">
                <a:solidFill>
                  <a:schemeClr val="tx1"/>
                </a:solidFill>
                <a:effectLst/>
                <a:latin typeface="+mn-lt"/>
                <a:ea typeface="+mn-ea"/>
                <a:cs typeface="+mn-cs"/>
              </a:rPr>
              <a:t>Bachour</a:t>
            </a:r>
            <a:r>
              <a:rPr lang="en-US" sz="1200" kern="1200" dirty="0">
                <a:solidFill>
                  <a:schemeClr val="tx1"/>
                </a:solidFill>
                <a:effectLst/>
                <a:latin typeface="+mn-lt"/>
                <a:ea typeface="+mn-ea"/>
                <a:cs typeface="+mn-cs"/>
              </a:rPr>
              <a:t> P, </a:t>
            </a:r>
            <a:r>
              <a:rPr lang="en-US" sz="1200" kern="1200" dirty="0" err="1">
                <a:solidFill>
                  <a:schemeClr val="tx1"/>
                </a:solidFill>
                <a:effectLst/>
                <a:latin typeface="+mn-lt"/>
                <a:ea typeface="+mn-ea"/>
                <a:cs typeface="+mn-cs"/>
              </a:rPr>
              <a:t>Maasilta</a:t>
            </a:r>
            <a:r>
              <a:rPr lang="en-US" sz="1200" kern="1200" dirty="0">
                <a:solidFill>
                  <a:schemeClr val="tx1"/>
                </a:solidFill>
                <a:effectLst/>
                <a:latin typeface="+mn-lt"/>
                <a:ea typeface="+mn-ea"/>
                <a:cs typeface="+mn-cs"/>
              </a:rPr>
              <a:t> P, </a:t>
            </a:r>
            <a:r>
              <a:rPr lang="en-US" sz="1200" kern="1200" dirty="0" err="1">
                <a:solidFill>
                  <a:schemeClr val="tx1"/>
                </a:solidFill>
                <a:effectLst/>
                <a:latin typeface="+mn-lt"/>
                <a:ea typeface="+mn-ea"/>
                <a:cs typeface="+mn-cs"/>
              </a:rPr>
              <a:t>Bachour</a:t>
            </a:r>
            <a:r>
              <a:rPr lang="en-US" sz="1200" kern="1200" dirty="0">
                <a:solidFill>
                  <a:schemeClr val="tx1"/>
                </a:solidFill>
                <a:effectLst/>
                <a:latin typeface="+mn-lt"/>
                <a:ea typeface="+mn-ea"/>
                <a:cs typeface="+mn-cs"/>
              </a:rPr>
              <a:t> A. Long-term CPAP treatment improves asthma control in patients with asthma and obstructive sleep </a:t>
            </a:r>
            <a:r>
              <a:rPr lang="en-US" sz="1200" kern="1200" dirty="0" err="1">
                <a:solidFill>
                  <a:schemeClr val="tx1"/>
                </a:solidFill>
                <a:effectLst/>
                <a:latin typeface="+mn-lt"/>
                <a:ea typeface="+mn-ea"/>
                <a:cs typeface="+mn-cs"/>
              </a:rPr>
              <a:t>apnoea.Sleep</a:t>
            </a:r>
            <a:r>
              <a:rPr lang="en-US" sz="1200" kern="1200" dirty="0">
                <a:solidFill>
                  <a:schemeClr val="tx1"/>
                </a:solidFill>
                <a:effectLst/>
                <a:latin typeface="+mn-lt"/>
                <a:ea typeface="+mn-ea"/>
                <a:cs typeface="+mn-cs"/>
              </a:rPr>
              <a:t> Breathing 2016;20:1217-24.</a:t>
            </a:r>
          </a:p>
          <a:p>
            <a:r>
              <a:rPr lang="en-US" sz="1200" kern="1200" dirty="0">
                <a:solidFill>
                  <a:schemeClr val="tx1"/>
                </a:solidFill>
                <a:effectLst/>
                <a:latin typeface="+mn-lt"/>
                <a:ea typeface="+mn-ea"/>
                <a:cs typeface="+mn-cs"/>
              </a:rPr>
              <a:t>46. Wang TY, Lo YL, Lin SM, Huang CD, Chung FT, Lin HC, et al. Obstructive sleep </a:t>
            </a:r>
            <a:r>
              <a:rPr lang="en-US" sz="1200" kern="1200" dirty="0" err="1">
                <a:solidFill>
                  <a:schemeClr val="tx1"/>
                </a:solidFill>
                <a:effectLst/>
                <a:latin typeface="+mn-lt"/>
                <a:ea typeface="+mn-ea"/>
                <a:cs typeface="+mn-cs"/>
              </a:rPr>
              <a:t>apnoea</a:t>
            </a:r>
            <a:r>
              <a:rPr lang="en-US" sz="1200" kern="1200" dirty="0">
                <a:solidFill>
                  <a:schemeClr val="tx1"/>
                </a:solidFill>
                <a:effectLst/>
                <a:latin typeface="+mn-lt"/>
                <a:ea typeface="+mn-ea"/>
                <a:cs typeface="+mn-cs"/>
              </a:rPr>
              <a:t> accelerates FEV(1) decline in asthmatic patients. BMC </a:t>
            </a:r>
            <a:r>
              <a:rPr lang="en-US" sz="1200" kern="1200" dirty="0" err="1">
                <a:solidFill>
                  <a:schemeClr val="tx1"/>
                </a:solidFill>
                <a:effectLst/>
                <a:latin typeface="+mn-lt"/>
                <a:ea typeface="+mn-ea"/>
                <a:cs typeface="+mn-cs"/>
              </a:rPr>
              <a:t>Pulmon</a:t>
            </a:r>
            <a:r>
              <a:rPr lang="en-US" sz="1200" kern="1200" dirty="0">
                <a:solidFill>
                  <a:schemeClr val="tx1"/>
                </a:solidFill>
                <a:effectLst/>
                <a:latin typeface="+mn-lt"/>
                <a:ea typeface="+mn-ea"/>
                <a:cs typeface="+mn-cs"/>
              </a:rPr>
              <a:t> Med 2017;17:55.</a:t>
            </a:r>
          </a:p>
          <a:p>
            <a:r>
              <a:rPr lang="en-US" sz="1200" kern="1200" dirty="0">
                <a:solidFill>
                  <a:schemeClr val="tx1"/>
                </a:solidFill>
                <a:effectLst/>
                <a:latin typeface="+mn-lt"/>
                <a:ea typeface="+mn-ea"/>
                <a:cs typeface="+mn-cs"/>
              </a:rPr>
              <a:t>79. Lafond C, </a:t>
            </a:r>
            <a:r>
              <a:rPr lang="en-US" sz="1200" kern="1200" dirty="0" err="1">
                <a:solidFill>
                  <a:schemeClr val="tx1"/>
                </a:solidFill>
                <a:effectLst/>
                <a:latin typeface="+mn-lt"/>
                <a:ea typeface="+mn-ea"/>
                <a:cs typeface="+mn-cs"/>
              </a:rPr>
              <a:t>Sériès</a:t>
            </a:r>
            <a:r>
              <a:rPr lang="en-US" sz="1200" kern="1200" dirty="0">
                <a:solidFill>
                  <a:schemeClr val="tx1"/>
                </a:solidFill>
                <a:effectLst/>
                <a:latin typeface="+mn-lt"/>
                <a:ea typeface="+mn-ea"/>
                <a:cs typeface="+mn-cs"/>
              </a:rPr>
              <a:t> F, </a:t>
            </a:r>
            <a:r>
              <a:rPr lang="en-US" sz="1200" kern="1200" dirty="0" err="1">
                <a:solidFill>
                  <a:schemeClr val="tx1"/>
                </a:solidFill>
                <a:effectLst/>
                <a:latin typeface="+mn-lt"/>
                <a:ea typeface="+mn-ea"/>
                <a:cs typeface="+mn-cs"/>
              </a:rPr>
              <a:t>Lemière</a:t>
            </a:r>
            <a:r>
              <a:rPr lang="en-US" sz="1200" kern="1200" dirty="0">
                <a:solidFill>
                  <a:schemeClr val="tx1"/>
                </a:solidFill>
                <a:effectLst/>
                <a:latin typeface="+mn-lt"/>
                <a:ea typeface="+mn-ea"/>
                <a:cs typeface="+mn-cs"/>
              </a:rPr>
              <a:t> C. Impact of CPAP on asthmatic patients with obstructive sleep </a:t>
            </a:r>
            <a:r>
              <a:rPr lang="en-US" sz="1200" kern="1200" dirty="0" err="1">
                <a:solidFill>
                  <a:schemeClr val="tx1"/>
                </a:solidFill>
                <a:effectLst/>
                <a:latin typeface="+mn-lt"/>
                <a:ea typeface="+mn-ea"/>
                <a:cs typeface="+mn-cs"/>
              </a:rPr>
              <a:t>apnoea</a:t>
            </a:r>
            <a:r>
              <a:rPr lang="en-US" sz="1200" kern="1200" dirty="0">
                <a:solidFill>
                  <a:schemeClr val="tx1"/>
                </a:solidFill>
                <a:effectLst/>
                <a:latin typeface="+mn-lt"/>
                <a:ea typeface="+mn-ea"/>
                <a:cs typeface="+mn-cs"/>
              </a:rPr>
              <a:t>. Eur Respir J 2007;29:307-11.</a:t>
            </a:r>
          </a:p>
          <a:p>
            <a:r>
              <a:rPr lang="en-US" sz="1200" kern="1200" dirty="0">
                <a:solidFill>
                  <a:schemeClr val="tx1"/>
                </a:solidFill>
                <a:effectLst/>
                <a:latin typeface="+mn-lt"/>
                <a:ea typeface="+mn-ea"/>
                <a:cs typeface="+mn-cs"/>
              </a:rPr>
              <a:t>80. Serrano-</a:t>
            </a:r>
            <a:r>
              <a:rPr lang="en-US" sz="1200" kern="1200" dirty="0" err="1">
                <a:solidFill>
                  <a:schemeClr val="tx1"/>
                </a:solidFill>
                <a:effectLst/>
                <a:latin typeface="+mn-lt"/>
                <a:ea typeface="+mn-ea"/>
                <a:cs typeface="+mn-cs"/>
              </a:rPr>
              <a:t>Pariente</a:t>
            </a:r>
            <a:r>
              <a:rPr lang="en-US" sz="1200" kern="1200" dirty="0">
                <a:solidFill>
                  <a:schemeClr val="tx1"/>
                </a:solidFill>
                <a:effectLst/>
                <a:latin typeface="+mn-lt"/>
                <a:ea typeface="+mn-ea"/>
                <a:cs typeface="+mn-cs"/>
              </a:rPr>
              <a:t> J, Plaza V, Soriano JB, </a:t>
            </a:r>
            <a:r>
              <a:rPr lang="en-US" sz="1200" kern="1200" dirty="0" err="1">
                <a:solidFill>
                  <a:schemeClr val="tx1"/>
                </a:solidFill>
                <a:effectLst/>
                <a:latin typeface="+mn-lt"/>
                <a:ea typeface="+mn-ea"/>
                <a:cs typeface="+mn-cs"/>
              </a:rPr>
              <a:t>Mayos</a:t>
            </a:r>
            <a:r>
              <a:rPr lang="en-US" sz="1200" kern="1200" dirty="0">
                <a:solidFill>
                  <a:schemeClr val="tx1"/>
                </a:solidFill>
                <a:effectLst/>
                <a:latin typeface="+mn-lt"/>
                <a:ea typeface="+mn-ea"/>
                <a:cs typeface="+mn-cs"/>
              </a:rPr>
              <a:t> M, López-</a:t>
            </a:r>
            <a:r>
              <a:rPr lang="en-US" sz="1200" kern="1200" dirty="0" err="1">
                <a:solidFill>
                  <a:schemeClr val="tx1"/>
                </a:solidFill>
                <a:effectLst/>
                <a:latin typeface="+mn-lt"/>
                <a:ea typeface="+mn-ea"/>
                <a:cs typeface="+mn-cs"/>
              </a:rPr>
              <a:t>Viña</a:t>
            </a:r>
            <a:r>
              <a:rPr lang="en-US" sz="1200" kern="1200" dirty="0">
                <a:solidFill>
                  <a:schemeClr val="tx1"/>
                </a:solidFill>
                <a:effectLst/>
                <a:latin typeface="+mn-lt"/>
                <a:ea typeface="+mn-ea"/>
                <a:cs typeface="+mn-cs"/>
              </a:rPr>
              <a:t> A, Picado C, et al. Asthma outcomes improve with continuous positive airway pressure for obstructive sleep apnea. Allergy 2017;72:802-12.</a:t>
            </a:r>
          </a:p>
          <a:p>
            <a:r>
              <a:rPr lang="en-US" sz="1200" kern="1200" dirty="0">
                <a:solidFill>
                  <a:schemeClr val="tx1"/>
                </a:solidFill>
                <a:effectLst/>
                <a:latin typeface="+mn-lt"/>
                <a:ea typeface="+mn-ea"/>
                <a:cs typeface="+mn-cs"/>
              </a:rPr>
              <a:t>81. Ng SSS, Chan TO, To KW, Chan KKP, Ngai J, Yip WH, et al. Continuous positive airway pressure for obstructive sleep </a:t>
            </a:r>
            <a:r>
              <a:rPr lang="en-US" sz="1200" kern="1200" dirty="0" err="1">
                <a:solidFill>
                  <a:schemeClr val="tx1"/>
                </a:solidFill>
                <a:effectLst/>
                <a:latin typeface="+mn-lt"/>
                <a:ea typeface="+mn-ea"/>
                <a:cs typeface="+mn-cs"/>
              </a:rPr>
              <a:t>apnoea</a:t>
            </a:r>
            <a:r>
              <a:rPr lang="en-US" sz="1200" kern="1200" dirty="0">
                <a:solidFill>
                  <a:schemeClr val="tx1"/>
                </a:solidFill>
                <a:effectLst/>
                <a:latin typeface="+mn-lt"/>
                <a:ea typeface="+mn-ea"/>
                <a:cs typeface="+mn-cs"/>
              </a:rPr>
              <a:t> does not improve asthma control. Respirology (Carlton, Vic) 2018;23:1055-62.</a:t>
            </a:r>
          </a:p>
          <a:p>
            <a:r>
              <a:rPr lang="en-US" sz="1200" kern="1200" dirty="0">
                <a:solidFill>
                  <a:schemeClr val="tx1"/>
                </a:solidFill>
                <a:effectLst/>
                <a:latin typeface="+mn-lt"/>
                <a:ea typeface="+mn-ea"/>
                <a:cs typeface="+mn-cs"/>
              </a:rPr>
              <a:t>82. </a:t>
            </a:r>
            <a:r>
              <a:rPr lang="en-US" sz="1200" kern="1200" dirty="0" err="1">
                <a:solidFill>
                  <a:schemeClr val="tx1"/>
                </a:solidFill>
                <a:effectLst/>
                <a:latin typeface="+mn-lt"/>
                <a:ea typeface="+mn-ea"/>
                <a:cs typeface="+mn-cs"/>
              </a:rPr>
              <a:t>Bachour</a:t>
            </a:r>
            <a:r>
              <a:rPr lang="en-US" sz="1200" kern="1200" dirty="0">
                <a:solidFill>
                  <a:schemeClr val="tx1"/>
                </a:solidFill>
                <a:effectLst/>
                <a:latin typeface="+mn-lt"/>
                <a:ea typeface="+mn-ea"/>
                <a:cs typeface="+mn-cs"/>
              </a:rPr>
              <a:t> P, </a:t>
            </a:r>
            <a:r>
              <a:rPr lang="en-US" sz="1200" kern="1200" dirty="0" err="1">
                <a:solidFill>
                  <a:schemeClr val="tx1"/>
                </a:solidFill>
                <a:effectLst/>
                <a:latin typeface="+mn-lt"/>
                <a:ea typeface="+mn-ea"/>
                <a:cs typeface="+mn-cs"/>
              </a:rPr>
              <a:t>Bachour</a:t>
            </a:r>
            <a:r>
              <a:rPr lang="en-US" sz="1200" kern="1200" dirty="0">
                <a:solidFill>
                  <a:schemeClr val="tx1"/>
                </a:solidFill>
                <a:effectLst/>
                <a:latin typeface="+mn-lt"/>
                <a:ea typeface="+mn-ea"/>
                <a:cs typeface="+mn-cs"/>
              </a:rPr>
              <a:t> A, Kauppi P, </a:t>
            </a:r>
            <a:r>
              <a:rPr lang="en-US" sz="1200" kern="1200" dirty="0" err="1">
                <a:solidFill>
                  <a:schemeClr val="tx1"/>
                </a:solidFill>
                <a:effectLst/>
                <a:latin typeface="+mn-lt"/>
                <a:ea typeface="+mn-ea"/>
                <a:cs typeface="+mn-cs"/>
              </a:rPr>
              <a:t>Maasilta</a:t>
            </a:r>
            <a:r>
              <a:rPr lang="en-US" sz="1200" kern="1200" dirty="0">
                <a:solidFill>
                  <a:schemeClr val="tx1"/>
                </a:solidFill>
                <a:effectLst/>
                <a:latin typeface="+mn-lt"/>
                <a:ea typeface="+mn-ea"/>
                <a:cs typeface="+mn-cs"/>
              </a:rPr>
              <a:t> P, </a:t>
            </a:r>
            <a:r>
              <a:rPr lang="en-US" sz="1200" kern="1200" dirty="0" err="1">
                <a:solidFill>
                  <a:schemeClr val="tx1"/>
                </a:solidFill>
                <a:effectLst/>
                <a:latin typeface="+mn-lt"/>
                <a:ea typeface="+mn-ea"/>
                <a:cs typeface="+mn-cs"/>
              </a:rPr>
              <a:t>Mäkitie</a:t>
            </a:r>
            <a:r>
              <a:rPr lang="en-US" sz="1200" kern="1200" dirty="0">
                <a:solidFill>
                  <a:schemeClr val="tx1"/>
                </a:solidFill>
                <a:effectLst/>
                <a:latin typeface="+mn-lt"/>
                <a:ea typeface="+mn-ea"/>
                <a:cs typeface="+mn-cs"/>
              </a:rPr>
              <a:t> A, </a:t>
            </a:r>
            <a:r>
              <a:rPr lang="en-US" sz="1200" kern="1200" dirty="0" err="1">
                <a:solidFill>
                  <a:schemeClr val="tx1"/>
                </a:solidFill>
                <a:effectLst/>
                <a:latin typeface="+mn-lt"/>
                <a:ea typeface="+mn-ea"/>
                <a:cs typeface="+mn-cs"/>
              </a:rPr>
              <a:t>Palotie</a:t>
            </a:r>
            <a:r>
              <a:rPr lang="en-US" sz="1200" kern="1200" dirty="0">
                <a:solidFill>
                  <a:schemeClr val="tx1"/>
                </a:solidFill>
                <a:effectLst/>
                <a:latin typeface="+mn-lt"/>
                <a:ea typeface="+mn-ea"/>
                <a:cs typeface="+mn-cs"/>
              </a:rPr>
              <a:t> T. Oral appliance in sleep apnea treatment: respiratory and clinical effects and </a:t>
            </a:r>
            <a:r>
              <a:rPr lang="en-US" sz="1200" kern="1200" dirty="0" err="1">
                <a:solidFill>
                  <a:schemeClr val="tx1"/>
                </a:solidFill>
                <a:effectLst/>
                <a:latin typeface="+mn-lt"/>
                <a:ea typeface="+mn-ea"/>
                <a:cs typeface="+mn-cs"/>
              </a:rPr>
              <a:t>longterm</a:t>
            </a:r>
            <a:r>
              <a:rPr lang="en-US" sz="1200" kern="1200" dirty="0">
                <a:solidFill>
                  <a:schemeClr val="tx1"/>
                </a:solidFill>
                <a:effectLst/>
                <a:latin typeface="+mn-lt"/>
                <a:ea typeface="+mn-ea"/>
                <a:cs typeface="+mn-cs"/>
              </a:rPr>
              <a:t> adherence. Sleep Breathing 2016;20:805-12.</a:t>
            </a:r>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43</a:t>
            </a:fld>
            <a:endParaRPr lang="en-US"/>
          </a:p>
        </p:txBody>
      </p:sp>
    </p:spTree>
    <p:extLst>
      <p:ext uri="{BB962C8B-B14F-4D97-AF65-F5344CB8AC3E}">
        <p14:creationId xmlns:p14="http://schemas.microsoft.com/office/powerpoint/2010/main" val="28275881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3B89F3-8BCD-944B-8ECA-F855186149ED}" type="slidenum">
              <a:rPr lang="en-US" smtClean="0"/>
              <a:t>44</a:t>
            </a:fld>
            <a:endParaRPr lang="en-US"/>
          </a:p>
        </p:txBody>
      </p:sp>
    </p:spTree>
    <p:extLst>
      <p:ext uri="{BB962C8B-B14F-4D97-AF65-F5344CB8AC3E}">
        <p14:creationId xmlns:p14="http://schemas.microsoft.com/office/powerpoint/2010/main" val="22979196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45</a:t>
            </a:fld>
            <a:endParaRPr lang="en-US"/>
          </a:p>
        </p:txBody>
      </p:sp>
    </p:spTree>
    <p:extLst>
      <p:ext uri="{BB962C8B-B14F-4D97-AF65-F5344CB8AC3E}">
        <p14:creationId xmlns:p14="http://schemas.microsoft.com/office/powerpoint/2010/main" val="10406001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a:p>
            <a:endParaRPr lang="en-US" dirty="0"/>
          </a:p>
          <a:p>
            <a:r>
              <a:rPr lang="en-US" sz="1200" kern="1200" dirty="0">
                <a:solidFill>
                  <a:schemeClr val="tx1"/>
                </a:solidFill>
                <a:effectLst/>
                <a:latin typeface="+mn-lt"/>
                <a:ea typeface="+mn-ea"/>
                <a:cs typeface="+mn-cs"/>
              </a:rPr>
              <a:t>Experimental studies indicate that chronic intermittent hypoxia may promote</a:t>
            </a:r>
          </a:p>
          <a:p>
            <a:r>
              <a:rPr lang="en-US" sz="1200" kern="1200" dirty="0">
                <a:solidFill>
                  <a:schemeClr val="tx1"/>
                </a:solidFill>
                <a:effectLst/>
                <a:latin typeface="+mn-lt"/>
                <a:ea typeface="+mn-ea"/>
                <a:cs typeface="+mn-cs"/>
              </a:rPr>
              <a:t>allergen-induced airway inflammation and airflow limitation</a:t>
            </a:r>
          </a:p>
          <a:p>
            <a:r>
              <a:rPr lang="en-US" sz="1200" kern="1200" dirty="0">
                <a:solidFill>
                  <a:schemeClr val="tx1"/>
                </a:solidFill>
                <a:effectLst/>
                <a:latin typeface="+mn-lt"/>
                <a:ea typeface="+mn-ea"/>
                <a:cs typeface="+mn-cs"/>
              </a:rPr>
              <a:t>115 </a:t>
            </a:r>
            <a:r>
              <a:rPr lang="en-US" sz="1200" kern="1200" dirty="0" err="1">
                <a:solidFill>
                  <a:schemeClr val="tx1"/>
                </a:solidFill>
                <a:effectLst/>
                <a:latin typeface="+mn-lt"/>
                <a:ea typeface="+mn-ea"/>
                <a:cs typeface="+mn-cs"/>
              </a:rPr>
              <a:t>Broytman</a:t>
            </a:r>
            <a:r>
              <a:rPr lang="en-US" sz="1200" kern="1200" dirty="0">
                <a:solidFill>
                  <a:schemeClr val="tx1"/>
                </a:solidFill>
                <a:effectLst/>
                <a:latin typeface="+mn-lt"/>
                <a:ea typeface="+mn-ea"/>
                <a:cs typeface="+mn-cs"/>
              </a:rPr>
              <a:t> O, Braun RK, Morgan BJ, et al. Effects of chronic intermittent hypoxia on allergen-induced airway</a:t>
            </a:r>
          </a:p>
          <a:p>
            <a:r>
              <a:rPr lang="en-US" sz="1200" kern="1200" dirty="0">
                <a:solidFill>
                  <a:schemeClr val="tx1"/>
                </a:solidFill>
                <a:effectLst/>
                <a:latin typeface="+mn-lt"/>
                <a:ea typeface="+mn-ea"/>
                <a:cs typeface="+mn-cs"/>
              </a:rPr>
              <a:t>inflammation in rats. Am J Respir Cell Mol Biol 2015; 52: 162–170.</a:t>
            </a:r>
          </a:p>
          <a:p>
            <a:endParaRPr lang="en-US" dirty="0"/>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48</a:t>
            </a:fld>
            <a:endParaRPr lang="en-US"/>
          </a:p>
        </p:txBody>
      </p:sp>
    </p:spTree>
    <p:extLst>
      <p:ext uri="{BB962C8B-B14F-4D97-AF65-F5344CB8AC3E}">
        <p14:creationId xmlns:p14="http://schemas.microsoft.com/office/powerpoint/2010/main" val="2773971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B34039EE-F296-5C4C-B7C3-08856869CF80}" type="slidenum">
              <a:rPr lang="en-US" smtClean="0"/>
              <a:t>9</a:t>
            </a:fld>
            <a:endParaRPr lang="en-US"/>
          </a:p>
        </p:txBody>
      </p:sp>
    </p:spTree>
    <p:extLst>
      <p:ext uri="{BB962C8B-B14F-4D97-AF65-F5344CB8AC3E}">
        <p14:creationId xmlns:p14="http://schemas.microsoft.com/office/powerpoint/2010/main" val="3994852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10</a:t>
            </a:fld>
            <a:endParaRPr lang="en-US"/>
          </a:p>
        </p:txBody>
      </p:sp>
    </p:spTree>
    <p:extLst>
      <p:ext uri="{BB962C8B-B14F-4D97-AF65-F5344CB8AC3E}">
        <p14:creationId xmlns:p14="http://schemas.microsoft.com/office/powerpoint/2010/main" val="2748278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Causation does not seem to go the other way? </a:t>
            </a:r>
          </a:p>
          <a:p>
            <a:pPr marL="0" indent="0">
              <a:buNone/>
            </a:pPr>
            <a:endParaRPr lang="en-US" dirty="0"/>
          </a:p>
          <a:p>
            <a:pPr marL="0" indent="0">
              <a:buNone/>
            </a:pPr>
            <a:r>
              <a:rPr lang="en-US" dirty="0"/>
              <a:t>Dose response response with severity***</a:t>
            </a:r>
          </a:p>
          <a:p>
            <a:pPr marL="0" indent="0">
              <a:buNone/>
            </a:pPr>
            <a:endParaRPr lang="en-US" dirty="0"/>
          </a:p>
          <a:p>
            <a:pPr marL="0" indent="0">
              <a:buNone/>
            </a:pPr>
            <a:endParaRPr lang="en-US" dirty="0"/>
          </a:p>
          <a:p>
            <a:pPr marL="0" indent="0">
              <a:buNone/>
            </a:pPr>
            <a:r>
              <a:rPr lang="en-US" dirty="0"/>
              <a:t>Bradford-Hill causal criteria??**</a:t>
            </a:r>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12</a:t>
            </a:fld>
            <a:endParaRPr lang="en-US"/>
          </a:p>
        </p:txBody>
      </p:sp>
    </p:spTree>
    <p:extLst>
      <p:ext uri="{BB962C8B-B14F-4D97-AF65-F5344CB8AC3E}">
        <p14:creationId xmlns:p14="http://schemas.microsoft.com/office/powerpoint/2010/main" val="18830882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3"/>
              </a:rPr>
              <a:t>https://www.sciencedirect.com/science/article/abs/pii/S2213219815001762</a:t>
            </a:r>
            <a:endParaRPr lang="en-US" dirty="0"/>
          </a:p>
          <a:p>
            <a:endParaRPr lang="en-US" dirty="0"/>
          </a:p>
          <a:p>
            <a:endParaRPr lang="en-US" dirty="0"/>
          </a:p>
          <a:p>
            <a:r>
              <a:rPr lang="en-US" dirty="0"/>
              <a:t>Asthma: a variety of cells (dendritic, eosinophils, mastocytes, and neutrophils) lead to bronchial reactivity, mucus secretion and airway remodeling. Eosinophils were traditionally thought of us the culprit, but recent investigations show that many patients have neutrophilic infiltrates, so called ‘neutrophilic asthma’ aka non-Th2 asthma</a:t>
            </a:r>
          </a:p>
        </p:txBody>
      </p:sp>
      <p:sp>
        <p:nvSpPr>
          <p:cNvPr id="4" name="Slide Number Placeholder 3"/>
          <p:cNvSpPr>
            <a:spLocks noGrp="1"/>
          </p:cNvSpPr>
          <p:nvPr>
            <p:ph type="sldNum" sz="quarter" idx="5"/>
          </p:nvPr>
        </p:nvSpPr>
        <p:spPr/>
        <p:txBody>
          <a:bodyPr/>
          <a:lstStyle/>
          <a:p>
            <a:fld id="{B34039EE-F296-5C4C-B7C3-08856869CF80}" type="slidenum">
              <a:rPr lang="en-US" smtClean="0"/>
              <a:t>13</a:t>
            </a:fld>
            <a:endParaRPr lang="en-US"/>
          </a:p>
        </p:txBody>
      </p:sp>
    </p:spTree>
    <p:extLst>
      <p:ext uri="{BB962C8B-B14F-4D97-AF65-F5344CB8AC3E}">
        <p14:creationId xmlns:p14="http://schemas.microsoft.com/office/powerpoint/2010/main" val="644053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Reviewed individually in next several slides</a:t>
            </a:r>
          </a:p>
          <a:p>
            <a:endParaRPr lang="en-US" dirty="0"/>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14</a:t>
            </a:fld>
            <a:endParaRPr lang="en-US"/>
          </a:p>
        </p:txBody>
      </p:sp>
    </p:spTree>
    <p:extLst>
      <p:ext uri="{BB962C8B-B14F-4D97-AF65-F5344CB8AC3E}">
        <p14:creationId xmlns:p14="http://schemas.microsoft.com/office/powerpoint/2010/main" val="25329487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hospitalized for asthma exacerbations, an analysis of the national inpatient survey found that obesity and OSA were both associated with longer and more expensive stays, but that OSA was more strongly associated and the relationship was multiplicative (leading to 1.19 and 1.24 times longer stay in males and females, respective; 24.9% and 28.5% higher costs in males and females, respectively). </a:t>
            </a:r>
          </a:p>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15</a:t>
            </a:fld>
            <a:endParaRPr lang="en-US"/>
          </a:p>
        </p:txBody>
      </p:sp>
    </p:spTree>
    <p:extLst>
      <p:ext uri="{BB962C8B-B14F-4D97-AF65-F5344CB8AC3E}">
        <p14:creationId xmlns:p14="http://schemas.microsoft.com/office/powerpoint/2010/main" val="21423340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18</a:t>
            </a:fld>
            <a:endParaRPr lang="en-US"/>
          </a:p>
        </p:txBody>
      </p:sp>
    </p:spTree>
    <p:extLst>
      <p:ext uri="{BB962C8B-B14F-4D97-AF65-F5344CB8AC3E}">
        <p14:creationId xmlns:p14="http://schemas.microsoft.com/office/powerpoint/2010/main" val="532553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47156-C30B-6140-A2C4-A1F18F8333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5CBDC63-76F0-654F-94C5-71AB132384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A3A90C9-C170-0743-BA79-E8B03737A5B4}"/>
              </a:ext>
            </a:extLst>
          </p:cNvPr>
          <p:cNvSpPr>
            <a:spLocks noGrp="1"/>
          </p:cNvSpPr>
          <p:nvPr>
            <p:ph type="dt" sz="half" idx="10"/>
          </p:nvPr>
        </p:nvSpPr>
        <p:spPr/>
        <p:txBody>
          <a:bodyPr/>
          <a:lstStyle/>
          <a:p>
            <a:fld id="{C4847037-AD21-5E44-8049-E2486B6D3DB8}" type="datetimeFigureOut">
              <a:rPr lang="en-US" smtClean="0"/>
              <a:t>3/26/22</a:t>
            </a:fld>
            <a:endParaRPr lang="en-US"/>
          </a:p>
        </p:txBody>
      </p:sp>
      <p:sp>
        <p:nvSpPr>
          <p:cNvPr id="5" name="Footer Placeholder 4">
            <a:extLst>
              <a:ext uri="{FF2B5EF4-FFF2-40B4-BE49-F238E27FC236}">
                <a16:creationId xmlns:a16="http://schemas.microsoft.com/office/drawing/2014/main" id="{7158F876-0031-6545-9B6F-F964218190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E0C29A-165A-3D4C-93C1-E3B672958923}"/>
              </a:ext>
            </a:extLst>
          </p:cNvPr>
          <p:cNvSpPr>
            <a:spLocks noGrp="1"/>
          </p:cNvSpPr>
          <p:nvPr>
            <p:ph type="sldNum" sz="quarter" idx="12"/>
          </p:nvPr>
        </p:nvSpPr>
        <p:spPr/>
        <p:txBody>
          <a:bodyPr/>
          <a:lstStyle/>
          <a:p>
            <a:fld id="{A900E86A-2E15-B34E-B89D-C0980B7B891B}" type="slidenum">
              <a:rPr lang="en-US" smtClean="0"/>
              <a:t>‹#›</a:t>
            </a:fld>
            <a:endParaRPr lang="en-US"/>
          </a:p>
        </p:txBody>
      </p:sp>
    </p:spTree>
    <p:extLst>
      <p:ext uri="{BB962C8B-B14F-4D97-AF65-F5344CB8AC3E}">
        <p14:creationId xmlns:p14="http://schemas.microsoft.com/office/powerpoint/2010/main" val="1858286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72147-A5E5-E14E-A4AF-A9669F30799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E26C38-7F99-6A4D-B84F-6EC91F1E73A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604CEB-5D46-2043-B60A-99AD6232B85D}"/>
              </a:ext>
            </a:extLst>
          </p:cNvPr>
          <p:cNvSpPr>
            <a:spLocks noGrp="1"/>
          </p:cNvSpPr>
          <p:nvPr>
            <p:ph type="dt" sz="half" idx="10"/>
          </p:nvPr>
        </p:nvSpPr>
        <p:spPr/>
        <p:txBody>
          <a:bodyPr/>
          <a:lstStyle/>
          <a:p>
            <a:fld id="{C4847037-AD21-5E44-8049-E2486B6D3DB8}" type="datetimeFigureOut">
              <a:rPr lang="en-US" smtClean="0"/>
              <a:t>3/26/22</a:t>
            </a:fld>
            <a:endParaRPr lang="en-US"/>
          </a:p>
        </p:txBody>
      </p:sp>
      <p:sp>
        <p:nvSpPr>
          <p:cNvPr id="5" name="Footer Placeholder 4">
            <a:extLst>
              <a:ext uri="{FF2B5EF4-FFF2-40B4-BE49-F238E27FC236}">
                <a16:creationId xmlns:a16="http://schemas.microsoft.com/office/drawing/2014/main" id="{A9D0CF76-EA24-1640-BB66-270679D08B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CA099B-12A6-F344-9808-E7E8C9D78AC8}"/>
              </a:ext>
            </a:extLst>
          </p:cNvPr>
          <p:cNvSpPr>
            <a:spLocks noGrp="1"/>
          </p:cNvSpPr>
          <p:nvPr>
            <p:ph type="sldNum" sz="quarter" idx="12"/>
          </p:nvPr>
        </p:nvSpPr>
        <p:spPr/>
        <p:txBody>
          <a:bodyPr/>
          <a:lstStyle/>
          <a:p>
            <a:fld id="{A900E86A-2E15-B34E-B89D-C0980B7B891B}" type="slidenum">
              <a:rPr lang="en-US" smtClean="0"/>
              <a:t>‹#›</a:t>
            </a:fld>
            <a:endParaRPr lang="en-US"/>
          </a:p>
        </p:txBody>
      </p:sp>
    </p:spTree>
    <p:extLst>
      <p:ext uri="{BB962C8B-B14F-4D97-AF65-F5344CB8AC3E}">
        <p14:creationId xmlns:p14="http://schemas.microsoft.com/office/powerpoint/2010/main" val="231931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4B19FB-23DC-6842-B991-ADC41DC85F4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B63608-AFAA-BC4B-9462-BB3938521D0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9B0949-2253-4244-9558-5B8671976494}"/>
              </a:ext>
            </a:extLst>
          </p:cNvPr>
          <p:cNvSpPr>
            <a:spLocks noGrp="1"/>
          </p:cNvSpPr>
          <p:nvPr>
            <p:ph type="dt" sz="half" idx="10"/>
          </p:nvPr>
        </p:nvSpPr>
        <p:spPr/>
        <p:txBody>
          <a:bodyPr/>
          <a:lstStyle/>
          <a:p>
            <a:fld id="{C4847037-AD21-5E44-8049-E2486B6D3DB8}" type="datetimeFigureOut">
              <a:rPr lang="en-US" smtClean="0"/>
              <a:t>3/26/22</a:t>
            </a:fld>
            <a:endParaRPr lang="en-US"/>
          </a:p>
        </p:txBody>
      </p:sp>
      <p:sp>
        <p:nvSpPr>
          <p:cNvPr id="5" name="Footer Placeholder 4">
            <a:extLst>
              <a:ext uri="{FF2B5EF4-FFF2-40B4-BE49-F238E27FC236}">
                <a16:creationId xmlns:a16="http://schemas.microsoft.com/office/drawing/2014/main" id="{8DD4F5E7-CDF7-3048-89AB-D950B46432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A94232-39B4-EA4F-A361-7796119362C1}"/>
              </a:ext>
            </a:extLst>
          </p:cNvPr>
          <p:cNvSpPr>
            <a:spLocks noGrp="1"/>
          </p:cNvSpPr>
          <p:nvPr>
            <p:ph type="sldNum" sz="quarter" idx="12"/>
          </p:nvPr>
        </p:nvSpPr>
        <p:spPr/>
        <p:txBody>
          <a:bodyPr/>
          <a:lstStyle/>
          <a:p>
            <a:fld id="{A900E86A-2E15-B34E-B89D-C0980B7B891B}" type="slidenum">
              <a:rPr lang="en-US" smtClean="0"/>
              <a:t>‹#›</a:t>
            </a:fld>
            <a:endParaRPr lang="en-US"/>
          </a:p>
        </p:txBody>
      </p:sp>
    </p:spTree>
    <p:extLst>
      <p:ext uri="{BB962C8B-B14F-4D97-AF65-F5344CB8AC3E}">
        <p14:creationId xmlns:p14="http://schemas.microsoft.com/office/powerpoint/2010/main" val="3465750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AAD1E-C469-C849-A428-A0BBD19C0B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D55BFA-2C33-EA4C-AB0E-D03671BD02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6679CD-B7BB-B944-92E8-5190133ED506}"/>
              </a:ext>
            </a:extLst>
          </p:cNvPr>
          <p:cNvSpPr>
            <a:spLocks noGrp="1"/>
          </p:cNvSpPr>
          <p:nvPr>
            <p:ph type="dt" sz="half" idx="10"/>
          </p:nvPr>
        </p:nvSpPr>
        <p:spPr/>
        <p:txBody>
          <a:bodyPr/>
          <a:lstStyle/>
          <a:p>
            <a:fld id="{C4847037-AD21-5E44-8049-E2486B6D3DB8}" type="datetimeFigureOut">
              <a:rPr lang="en-US" smtClean="0"/>
              <a:t>3/26/22</a:t>
            </a:fld>
            <a:endParaRPr lang="en-US"/>
          </a:p>
        </p:txBody>
      </p:sp>
      <p:sp>
        <p:nvSpPr>
          <p:cNvPr id="5" name="Footer Placeholder 4">
            <a:extLst>
              <a:ext uri="{FF2B5EF4-FFF2-40B4-BE49-F238E27FC236}">
                <a16:creationId xmlns:a16="http://schemas.microsoft.com/office/drawing/2014/main" id="{313948EE-8F0C-FF43-A336-A1AD4F128B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E96DA-5964-0A48-A86E-16C967E432E9}"/>
              </a:ext>
            </a:extLst>
          </p:cNvPr>
          <p:cNvSpPr>
            <a:spLocks noGrp="1"/>
          </p:cNvSpPr>
          <p:nvPr>
            <p:ph type="sldNum" sz="quarter" idx="12"/>
          </p:nvPr>
        </p:nvSpPr>
        <p:spPr/>
        <p:txBody>
          <a:bodyPr/>
          <a:lstStyle/>
          <a:p>
            <a:fld id="{A900E86A-2E15-B34E-B89D-C0980B7B891B}" type="slidenum">
              <a:rPr lang="en-US" smtClean="0"/>
              <a:t>‹#›</a:t>
            </a:fld>
            <a:endParaRPr lang="en-US"/>
          </a:p>
        </p:txBody>
      </p:sp>
    </p:spTree>
    <p:extLst>
      <p:ext uri="{BB962C8B-B14F-4D97-AF65-F5344CB8AC3E}">
        <p14:creationId xmlns:p14="http://schemas.microsoft.com/office/powerpoint/2010/main" val="3908922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93CC2-3E2F-6246-A155-58C5BFCEC5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21BEB03-503D-484F-AF70-F716F17C30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8EAD908-EAC7-C04B-BD44-D9267A5F1E45}"/>
              </a:ext>
            </a:extLst>
          </p:cNvPr>
          <p:cNvSpPr>
            <a:spLocks noGrp="1"/>
          </p:cNvSpPr>
          <p:nvPr>
            <p:ph type="dt" sz="half" idx="10"/>
          </p:nvPr>
        </p:nvSpPr>
        <p:spPr/>
        <p:txBody>
          <a:bodyPr/>
          <a:lstStyle/>
          <a:p>
            <a:fld id="{C4847037-AD21-5E44-8049-E2486B6D3DB8}" type="datetimeFigureOut">
              <a:rPr lang="en-US" smtClean="0"/>
              <a:t>3/26/22</a:t>
            </a:fld>
            <a:endParaRPr lang="en-US"/>
          </a:p>
        </p:txBody>
      </p:sp>
      <p:sp>
        <p:nvSpPr>
          <p:cNvPr id="5" name="Footer Placeholder 4">
            <a:extLst>
              <a:ext uri="{FF2B5EF4-FFF2-40B4-BE49-F238E27FC236}">
                <a16:creationId xmlns:a16="http://schemas.microsoft.com/office/drawing/2014/main" id="{C89D7BCB-CAD8-7E44-854E-00F77766C4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C3F8C0-462A-C341-BF56-7D6536723D27}"/>
              </a:ext>
            </a:extLst>
          </p:cNvPr>
          <p:cNvSpPr>
            <a:spLocks noGrp="1"/>
          </p:cNvSpPr>
          <p:nvPr>
            <p:ph type="sldNum" sz="quarter" idx="12"/>
          </p:nvPr>
        </p:nvSpPr>
        <p:spPr/>
        <p:txBody>
          <a:bodyPr/>
          <a:lstStyle/>
          <a:p>
            <a:fld id="{A900E86A-2E15-B34E-B89D-C0980B7B891B}" type="slidenum">
              <a:rPr lang="en-US" smtClean="0"/>
              <a:t>‹#›</a:t>
            </a:fld>
            <a:endParaRPr lang="en-US"/>
          </a:p>
        </p:txBody>
      </p:sp>
    </p:spTree>
    <p:extLst>
      <p:ext uri="{BB962C8B-B14F-4D97-AF65-F5344CB8AC3E}">
        <p14:creationId xmlns:p14="http://schemas.microsoft.com/office/powerpoint/2010/main" val="4156686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DFE9A-8189-2E4D-B932-C822C47ADF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535C9C-1EBA-DC4D-889C-BA3424357B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1B9D3A-2641-F44B-80FA-F81101E139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4DA9BC-4040-714F-9C28-ABC0BAEDDBC7}"/>
              </a:ext>
            </a:extLst>
          </p:cNvPr>
          <p:cNvSpPr>
            <a:spLocks noGrp="1"/>
          </p:cNvSpPr>
          <p:nvPr>
            <p:ph type="dt" sz="half" idx="10"/>
          </p:nvPr>
        </p:nvSpPr>
        <p:spPr/>
        <p:txBody>
          <a:bodyPr/>
          <a:lstStyle/>
          <a:p>
            <a:fld id="{C4847037-AD21-5E44-8049-E2486B6D3DB8}" type="datetimeFigureOut">
              <a:rPr lang="en-US" smtClean="0"/>
              <a:t>3/26/22</a:t>
            </a:fld>
            <a:endParaRPr lang="en-US"/>
          </a:p>
        </p:txBody>
      </p:sp>
      <p:sp>
        <p:nvSpPr>
          <p:cNvPr id="6" name="Footer Placeholder 5">
            <a:extLst>
              <a:ext uri="{FF2B5EF4-FFF2-40B4-BE49-F238E27FC236}">
                <a16:creationId xmlns:a16="http://schemas.microsoft.com/office/drawing/2014/main" id="{440B6706-53DC-B841-BADE-0A90C50BD4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015A2A-7F34-8A4C-BACB-29D8FFFBB5D9}"/>
              </a:ext>
            </a:extLst>
          </p:cNvPr>
          <p:cNvSpPr>
            <a:spLocks noGrp="1"/>
          </p:cNvSpPr>
          <p:nvPr>
            <p:ph type="sldNum" sz="quarter" idx="12"/>
          </p:nvPr>
        </p:nvSpPr>
        <p:spPr/>
        <p:txBody>
          <a:bodyPr/>
          <a:lstStyle/>
          <a:p>
            <a:fld id="{A900E86A-2E15-B34E-B89D-C0980B7B891B}" type="slidenum">
              <a:rPr lang="en-US" smtClean="0"/>
              <a:t>‹#›</a:t>
            </a:fld>
            <a:endParaRPr lang="en-US"/>
          </a:p>
        </p:txBody>
      </p:sp>
    </p:spTree>
    <p:extLst>
      <p:ext uri="{BB962C8B-B14F-4D97-AF65-F5344CB8AC3E}">
        <p14:creationId xmlns:p14="http://schemas.microsoft.com/office/powerpoint/2010/main" val="2833933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C3768-8270-4A45-80FD-E70A7887939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96503D-0480-DF42-9241-EC4C49F495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623B45-8A30-624F-93B1-D4378A614A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091777A-DF72-9C43-8894-7B52FC9454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8D2EACA-BF3F-6543-86B0-26E7DE3FD7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102A2B5-92B7-D440-923B-153D1C43C44D}"/>
              </a:ext>
            </a:extLst>
          </p:cNvPr>
          <p:cNvSpPr>
            <a:spLocks noGrp="1"/>
          </p:cNvSpPr>
          <p:nvPr>
            <p:ph type="dt" sz="half" idx="10"/>
          </p:nvPr>
        </p:nvSpPr>
        <p:spPr/>
        <p:txBody>
          <a:bodyPr/>
          <a:lstStyle/>
          <a:p>
            <a:fld id="{C4847037-AD21-5E44-8049-E2486B6D3DB8}" type="datetimeFigureOut">
              <a:rPr lang="en-US" smtClean="0"/>
              <a:t>3/26/22</a:t>
            </a:fld>
            <a:endParaRPr lang="en-US"/>
          </a:p>
        </p:txBody>
      </p:sp>
      <p:sp>
        <p:nvSpPr>
          <p:cNvPr id="8" name="Footer Placeholder 7">
            <a:extLst>
              <a:ext uri="{FF2B5EF4-FFF2-40B4-BE49-F238E27FC236}">
                <a16:creationId xmlns:a16="http://schemas.microsoft.com/office/drawing/2014/main" id="{AEF35D09-BAA8-0B47-86FA-D07E4FD4324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D98A8EE-A8A3-E04E-BB55-3997B2ADBA01}"/>
              </a:ext>
            </a:extLst>
          </p:cNvPr>
          <p:cNvSpPr>
            <a:spLocks noGrp="1"/>
          </p:cNvSpPr>
          <p:nvPr>
            <p:ph type="sldNum" sz="quarter" idx="12"/>
          </p:nvPr>
        </p:nvSpPr>
        <p:spPr/>
        <p:txBody>
          <a:bodyPr/>
          <a:lstStyle/>
          <a:p>
            <a:fld id="{A900E86A-2E15-B34E-B89D-C0980B7B891B}" type="slidenum">
              <a:rPr lang="en-US" smtClean="0"/>
              <a:t>‹#›</a:t>
            </a:fld>
            <a:endParaRPr lang="en-US"/>
          </a:p>
        </p:txBody>
      </p:sp>
    </p:spTree>
    <p:extLst>
      <p:ext uri="{BB962C8B-B14F-4D97-AF65-F5344CB8AC3E}">
        <p14:creationId xmlns:p14="http://schemas.microsoft.com/office/powerpoint/2010/main" val="3650697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8D857-EE75-AF47-9C95-C61E5A263F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39864A3-ECAB-FF46-A695-7D8C67E1FBE1}"/>
              </a:ext>
            </a:extLst>
          </p:cNvPr>
          <p:cNvSpPr>
            <a:spLocks noGrp="1"/>
          </p:cNvSpPr>
          <p:nvPr>
            <p:ph type="dt" sz="half" idx="10"/>
          </p:nvPr>
        </p:nvSpPr>
        <p:spPr/>
        <p:txBody>
          <a:bodyPr/>
          <a:lstStyle/>
          <a:p>
            <a:fld id="{C4847037-AD21-5E44-8049-E2486B6D3DB8}" type="datetimeFigureOut">
              <a:rPr lang="en-US" smtClean="0"/>
              <a:t>3/26/22</a:t>
            </a:fld>
            <a:endParaRPr lang="en-US"/>
          </a:p>
        </p:txBody>
      </p:sp>
      <p:sp>
        <p:nvSpPr>
          <p:cNvPr id="4" name="Footer Placeholder 3">
            <a:extLst>
              <a:ext uri="{FF2B5EF4-FFF2-40B4-BE49-F238E27FC236}">
                <a16:creationId xmlns:a16="http://schemas.microsoft.com/office/drawing/2014/main" id="{FA3BBFF1-B372-DF44-B04F-122E22745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8744AEE-91AA-644D-A21E-AC8C6C84D19D}"/>
              </a:ext>
            </a:extLst>
          </p:cNvPr>
          <p:cNvSpPr>
            <a:spLocks noGrp="1"/>
          </p:cNvSpPr>
          <p:nvPr>
            <p:ph type="sldNum" sz="quarter" idx="12"/>
          </p:nvPr>
        </p:nvSpPr>
        <p:spPr/>
        <p:txBody>
          <a:bodyPr/>
          <a:lstStyle/>
          <a:p>
            <a:fld id="{A900E86A-2E15-B34E-B89D-C0980B7B891B}" type="slidenum">
              <a:rPr lang="en-US" smtClean="0"/>
              <a:t>‹#›</a:t>
            </a:fld>
            <a:endParaRPr lang="en-US"/>
          </a:p>
        </p:txBody>
      </p:sp>
    </p:spTree>
    <p:extLst>
      <p:ext uri="{BB962C8B-B14F-4D97-AF65-F5344CB8AC3E}">
        <p14:creationId xmlns:p14="http://schemas.microsoft.com/office/powerpoint/2010/main" val="1728106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FAF083-C47A-3841-A292-A8FC51C95ACA}"/>
              </a:ext>
            </a:extLst>
          </p:cNvPr>
          <p:cNvSpPr>
            <a:spLocks noGrp="1"/>
          </p:cNvSpPr>
          <p:nvPr>
            <p:ph type="dt" sz="half" idx="10"/>
          </p:nvPr>
        </p:nvSpPr>
        <p:spPr/>
        <p:txBody>
          <a:bodyPr/>
          <a:lstStyle/>
          <a:p>
            <a:fld id="{C4847037-AD21-5E44-8049-E2486B6D3DB8}" type="datetimeFigureOut">
              <a:rPr lang="en-US" smtClean="0"/>
              <a:t>3/26/22</a:t>
            </a:fld>
            <a:endParaRPr lang="en-US"/>
          </a:p>
        </p:txBody>
      </p:sp>
      <p:sp>
        <p:nvSpPr>
          <p:cNvPr id="3" name="Footer Placeholder 2">
            <a:extLst>
              <a:ext uri="{FF2B5EF4-FFF2-40B4-BE49-F238E27FC236}">
                <a16:creationId xmlns:a16="http://schemas.microsoft.com/office/drawing/2014/main" id="{CB7D944A-3DEE-F04E-9F79-B118D63D86D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90240FF-1BDE-484F-828C-4F576C356CE5}"/>
              </a:ext>
            </a:extLst>
          </p:cNvPr>
          <p:cNvSpPr>
            <a:spLocks noGrp="1"/>
          </p:cNvSpPr>
          <p:nvPr>
            <p:ph type="sldNum" sz="quarter" idx="12"/>
          </p:nvPr>
        </p:nvSpPr>
        <p:spPr/>
        <p:txBody>
          <a:bodyPr/>
          <a:lstStyle/>
          <a:p>
            <a:fld id="{A900E86A-2E15-B34E-B89D-C0980B7B891B}" type="slidenum">
              <a:rPr lang="en-US" smtClean="0"/>
              <a:t>‹#›</a:t>
            </a:fld>
            <a:endParaRPr lang="en-US"/>
          </a:p>
        </p:txBody>
      </p:sp>
    </p:spTree>
    <p:extLst>
      <p:ext uri="{BB962C8B-B14F-4D97-AF65-F5344CB8AC3E}">
        <p14:creationId xmlns:p14="http://schemas.microsoft.com/office/powerpoint/2010/main" val="3099221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71FB2-15FB-6242-A7BD-F0833CA213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BCC27D1-DB97-144F-B17D-7947BAADFF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1053F50-E6F6-E346-8626-E3A3151991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1F7A53-7735-E745-8B48-4081424544D0}"/>
              </a:ext>
            </a:extLst>
          </p:cNvPr>
          <p:cNvSpPr>
            <a:spLocks noGrp="1"/>
          </p:cNvSpPr>
          <p:nvPr>
            <p:ph type="dt" sz="half" idx="10"/>
          </p:nvPr>
        </p:nvSpPr>
        <p:spPr/>
        <p:txBody>
          <a:bodyPr/>
          <a:lstStyle/>
          <a:p>
            <a:fld id="{C4847037-AD21-5E44-8049-E2486B6D3DB8}" type="datetimeFigureOut">
              <a:rPr lang="en-US" smtClean="0"/>
              <a:t>3/26/22</a:t>
            </a:fld>
            <a:endParaRPr lang="en-US"/>
          </a:p>
        </p:txBody>
      </p:sp>
      <p:sp>
        <p:nvSpPr>
          <p:cNvPr id="6" name="Footer Placeholder 5">
            <a:extLst>
              <a:ext uri="{FF2B5EF4-FFF2-40B4-BE49-F238E27FC236}">
                <a16:creationId xmlns:a16="http://schemas.microsoft.com/office/drawing/2014/main" id="{BB92BF27-4D73-054D-B4B4-AE4502E89B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93B7D6-FB31-E344-A756-99DE675FBF63}"/>
              </a:ext>
            </a:extLst>
          </p:cNvPr>
          <p:cNvSpPr>
            <a:spLocks noGrp="1"/>
          </p:cNvSpPr>
          <p:nvPr>
            <p:ph type="sldNum" sz="quarter" idx="12"/>
          </p:nvPr>
        </p:nvSpPr>
        <p:spPr/>
        <p:txBody>
          <a:bodyPr/>
          <a:lstStyle/>
          <a:p>
            <a:fld id="{A900E86A-2E15-B34E-B89D-C0980B7B891B}" type="slidenum">
              <a:rPr lang="en-US" smtClean="0"/>
              <a:t>‹#›</a:t>
            </a:fld>
            <a:endParaRPr lang="en-US"/>
          </a:p>
        </p:txBody>
      </p:sp>
    </p:spTree>
    <p:extLst>
      <p:ext uri="{BB962C8B-B14F-4D97-AF65-F5344CB8AC3E}">
        <p14:creationId xmlns:p14="http://schemas.microsoft.com/office/powerpoint/2010/main" val="1497448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2177B-1583-6948-B7C4-4270727566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0FA2946-F153-EE4F-9ADF-8B6803EF84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7B882E4-7A29-ED42-B726-02C12C0BAE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23082-FF55-6644-A57F-B8613CC5921D}"/>
              </a:ext>
            </a:extLst>
          </p:cNvPr>
          <p:cNvSpPr>
            <a:spLocks noGrp="1"/>
          </p:cNvSpPr>
          <p:nvPr>
            <p:ph type="dt" sz="half" idx="10"/>
          </p:nvPr>
        </p:nvSpPr>
        <p:spPr/>
        <p:txBody>
          <a:bodyPr/>
          <a:lstStyle/>
          <a:p>
            <a:fld id="{C4847037-AD21-5E44-8049-E2486B6D3DB8}" type="datetimeFigureOut">
              <a:rPr lang="en-US" smtClean="0"/>
              <a:t>3/26/22</a:t>
            </a:fld>
            <a:endParaRPr lang="en-US"/>
          </a:p>
        </p:txBody>
      </p:sp>
      <p:sp>
        <p:nvSpPr>
          <p:cNvPr id="6" name="Footer Placeholder 5">
            <a:extLst>
              <a:ext uri="{FF2B5EF4-FFF2-40B4-BE49-F238E27FC236}">
                <a16:creationId xmlns:a16="http://schemas.microsoft.com/office/drawing/2014/main" id="{CBE63AA7-2470-BA46-B92C-61EB7F31DB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0FBDC9-2B24-CC42-86D4-2455CCF55107}"/>
              </a:ext>
            </a:extLst>
          </p:cNvPr>
          <p:cNvSpPr>
            <a:spLocks noGrp="1"/>
          </p:cNvSpPr>
          <p:nvPr>
            <p:ph type="sldNum" sz="quarter" idx="12"/>
          </p:nvPr>
        </p:nvSpPr>
        <p:spPr/>
        <p:txBody>
          <a:bodyPr/>
          <a:lstStyle/>
          <a:p>
            <a:fld id="{A900E86A-2E15-B34E-B89D-C0980B7B891B}" type="slidenum">
              <a:rPr lang="en-US" smtClean="0"/>
              <a:t>‹#›</a:t>
            </a:fld>
            <a:endParaRPr lang="en-US"/>
          </a:p>
        </p:txBody>
      </p:sp>
    </p:spTree>
    <p:extLst>
      <p:ext uri="{BB962C8B-B14F-4D97-AF65-F5344CB8AC3E}">
        <p14:creationId xmlns:p14="http://schemas.microsoft.com/office/powerpoint/2010/main" val="1664007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8E1A46-9B61-DC47-9B7A-31CE3110EA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32F77F8-0CCD-0549-AEB7-02225EE543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562168-B1E6-A74D-9F15-58B4B724A2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847037-AD21-5E44-8049-E2486B6D3DB8}" type="datetimeFigureOut">
              <a:rPr lang="en-US" smtClean="0"/>
              <a:t>3/26/22</a:t>
            </a:fld>
            <a:endParaRPr lang="en-US"/>
          </a:p>
        </p:txBody>
      </p:sp>
      <p:sp>
        <p:nvSpPr>
          <p:cNvPr id="5" name="Footer Placeholder 4">
            <a:extLst>
              <a:ext uri="{FF2B5EF4-FFF2-40B4-BE49-F238E27FC236}">
                <a16:creationId xmlns:a16="http://schemas.microsoft.com/office/drawing/2014/main" id="{F369F151-463B-2C45-AC15-AB6C40F613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49C7A35-7EEC-3840-B063-AF52A098CC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00E86A-2E15-B34E-B89D-C0980B7B891B}" type="slidenum">
              <a:rPr lang="en-US" smtClean="0"/>
              <a:t>‹#›</a:t>
            </a:fld>
            <a:endParaRPr lang="en-US"/>
          </a:p>
        </p:txBody>
      </p:sp>
    </p:spTree>
    <p:extLst>
      <p:ext uri="{BB962C8B-B14F-4D97-AF65-F5344CB8AC3E}">
        <p14:creationId xmlns:p14="http://schemas.microsoft.com/office/powerpoint/2010/main" val="2117715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oi.org/10.1371/journal.pone.0150042"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pubmed.ncbi.nlm.nih.gov/27492536/"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pubmed.ncbi.nlm.nih.gov/23535088/"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doi.org/10.1007/s11325-013-0850-3"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nature.com/articles/s41598-017-04446-6"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s://doi.org/10.1016/j.smrv.2013.04.004" TargetMode="External"/><Relationship Id="rId4" Type="http://schemas.openxmlformats.org/officeDocument/2006/relationships/hyperlink" Target="https://www.sciencedirect.com/topics/medicine-and-dentistry/gastroesophageal-reflux"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jcsm.aasm.org/doi/full/10.5664/jcsm.27397"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www.atsjournals.org/servlet/linkout?suffix=bib62&amp;dbid=8&amp;doi=10.1164%2Frccm.201810-1838TR&amp;key=22742082" TargetMode="External"/><Relationship Id="rId13" Type="http://schemas.openxmlformats.org/officeDocument/2006/relationships/hyperlink" Target="https://www.atsjournals.org/servlet/linkout?suffix=bib64&amp;dbid=16&amp;doi=10.1164%2Frccm.201810-1838TR&amp;key=10.1016%2Fj.sleep.2016.06.013" TargetMode="External"/><Relationship Id="rId3" Type="http://schemas.openxmlformats.org/officeDocument/2006/relationships/hyperlink" Target="https://www.atsjournals.org/doi/full/10.1164/rccm.201810-1838TR" TargetMode="External"/><Relationship Id="rId7" Type="http://schemas.openxmlformats.org/officeDocument/2006/relationships/hyperlink" Target="https://www.atsjournals.org/servlet/linkout?suffix=bib62&amp;dbid=16&amp;doi=10.1164%2Frccm.201810-1838TR&amp;key=10.3109%2F02770903.2012.689408" TargetMode="External"/><Relationship Id="rId12" Type="http://schemas.openxmlformats.org/officeDocument/2006/relationships/hyperlink" Target="http://scholar.google.com/scholar_lookup?hl=en&amp;volume=17&amp;publication_year=2017&amp;pages=55&amp;author=TY+Wang&amp;author=YL+Lo&amp;author=SM+Lin&amp;author=CD+Huang&amp;author=FT+Chung&amp;author=HC+Lin&amp;title=Obstructive+sleep+apnoea+accelerates+FEV1+decline+in+asthmatic+patient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cholar.google.com/scholar_lookup?hl=en&amp;volume=2013&amp;publication_year=2013&amp;pages=251567&amp;author=M+Teodorescu&amp;author=DA+Polomis&amp;author=RE+Gangnon&amp;author=JE+Fedie&amp;author=FB+Consens&amp;author=RD+Chervin&amp;title=Asthma+control+and+its+relationship+with+obstructive+sleep+apnea+%28OSA%29+in+older+adults" TargetMode="External"/><Relationship Id="rId11" Type="http://schemas.openxmlformats.org/officeDocument/2006/relationships/hyperlink" Target="https://www.atsjournals.org/servlet/linkout?suffix=bib63&amp;dbid=8&amp;doi=10.1164%2Frccm.201810-1838TR&amp;key=28327130" TargetMode="External"/><Relationship Id="rId5" Type="http://schemas.openxmlformats.org/officeDocument/2006/relationships/hyperlink" Target="https://www.atsjournals.org/servlet/linkout?suffix=bib7&amp;dbid=8&amp;doi=10.1164%2Frccm.201810-1838TR&amp;key=24307949" TargetMode="External"/><Relationship Id="rId15" Type="http://schemas.openxmlformats.org/officeDocument/2006/relationships/hyperlink" Target="http://scholar.google.com/scholar_lookup?hl=en&amp;volume=26&amp;publication_year=2016&amp;pages=1-5&amp;author=Y+Wang&amp;author=K+Liu&amp;author=K+Hu&amp;author=J+Yang&amp;author=Z+Li&amp;author=M+Nie&amp;title=Impact+of+obstructive+sleep+apnea+on+severe+asthma+exacerbations" TargetMode="External"/><Relationship Id="rId10" Type="http://schemas.openxmlformats.org/officeDocument/2006/relationships/hyperlink" Target="https://www.atsjournals.org/servlet/linkout?suffix=bib63&amp;dbid=16&amp;doi=10.1164%2Frccm.201810-1838TR&amp;key=10.1186%2Fs12890-017-0398-2" TargetMode="External"/><Relationship Id="rId4" Type="http://schemas.openxmlformats.org/officeDocument/2006/relationships/hyperlink" Target="https://www.atsjournals.org/servlet/linkout?suffix=bib7&amp;dbid=16&amp;doi=10.1164%2Frccm.201810-1838TR&amp;key=10.1155%2F2013%2F251567" TargetMode="External"/><Relationship Id="rId9" Type="http://schemas.openxmlformats.org/officeDocument/2006/relationships/hyperlink" Target="http://scholar.google.com/scholar_lookup?hl=en&amp;volume=49&amp;publication_year=2012&amp;pages=620-628&amp;author=M+Teodorescu&amp;author=DA+Polomis&amp;author=MC+Teodorescu&amp;author=RE+Gangnon&amp;author=AG+Peterson&amp;author=FB+Consens&amp;title=Association+of+obstructive+sleep+apnea+risk+or+diagnosis+with+daytime+asthma+in+adults" TargetMode="External"/><Relationship Id="rId14" Type="http://schemas.openxmlformats.org/officeDocument/2006/relationships/hyperlink" Target="https://www.atsjournals.org/servlet/linkout?suffix=bib64&amp;dbid=8&amp;doi=10.1164%2Frccm.201810-1838TR&amp;key=28007353"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doi.org/10.1016/j.jaci.2009.05.016"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doi.org/10.1016/j.jaip.2021.09.003"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pubmed.ncbi.nlm.nih.gov/10718464"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hyperlink" Target="https://pubmed.ncbi.nlm.nih.gov/7701464" TargetMode="External"/><Relationship Id="rId4" Type="http://schemas.openxmlformats.org/officeDocument/2006/relationships/hyperlink" Target="https://pubmed.ncbi.nlm.nih.gov/8082350"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pubmed.ncbi.nlm.nih.gov/7599823"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www.atsjournals.org/doi/full/10.1164/rccm.201810-1838TR"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hyperlink" Target="https://link.springer.com/article/10.1186/s40248-019-0172-9#ref-CR136" TargetMode="External"/><Relationship Id="rId3" Type="http://schemas.openxmlformats.org/officeDocument/2006/relationships/hyperlink" Target="https://link.springer.com/article/10.1186/s40248-019-0172-9#ref-CR146" TargetMode="External"/><Relationship Id="rId7" Type="http://schemas.openxmlformats.org/officeDocument/2006/relationships/hyperlink" Target="https://link.springer.com/article/10.1186/s40248-019-0172-9#ref-CR150"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hyperlink" Target="https://link.springer.com/article/10.1186/s40248-019-0172-9#ref-CR149" TargetMode="External"/><Relationship Id="rId5" Type="http://schemas.openxmlformats.org/officeDocument/2006/relationships/hyperlink" Target="https://link.springer.com/article/10.1186/s40248-019-0172-9#ref-CR148" TargetMode="External"/><Relationship Id="rId4" Type="http://schemas.openxmlformats.org/officeDocument/2006/relationships/hyperlink" Target="https://link.springer.com/article/10.1186/s40248-019-0172-9#ref-CR147" TargetMode="External"/><Relationship Id="rId9" Type="http://schemas.openxmlformats.org/officeDocument/2006/relationships/hyperlink" Target="https://link.springer.com/article/10.1186/s40248-019-0172-9#ref-CR151" TargetMode="External"/></Relationships>
</file>

<file path=ppt/slides/_rels/slide4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resmedjournal.com/article/S0954-6111(18)30261-0/fulltext"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doi.org/10.1016/j.jaip.2021.09.003"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8" Type="http://schemas.openxmlformats.org/officeDocument/2006/relationships/hyperlink" Target="https://www.atsjournals.org/servlet/linkout?suffix=bib68&amp;dbid=16&amp;doi=10.1164%2Frccm.201810-1838TR&amp;key=10.1183%2F09031936.00059706" TargetMode="External"/><Relationship Id="rId13" Type="http://schemas.openxmlformats.org/officeDocument/2006/relationships/hyperlink" Target="http://scholar.google.com/scholar_lookup?hl=en&amp;volume=72&amp;publication_year=2017&amp;pages=802-812&amp;author=J+Serrano-Pariente&amp;author=V+Plaza&amp;author=JB+Soriano&amp;author=M+Mayos&amp;author=A+L%C3%B3pez-Vi%C3%B1a&amp;author=C+Picado&amp;title=Asthma+outcomes+improve+with+continuous+positive+airway+pressure+for+obstructive+sleep+apnea" TargetMode="External"/><Relationship Id="rId3" Type="http://schemas.openxmlformats.org/officeDocument/2006/relationships/hyperlink" Target="https://www.atsjournals.org/doi/10.1164/ajrccm/137.6.1502" TargetMode="External"/><Relationship Id="rId7" Type="http://schemas.openxmlformats.org/officeDocument/2006/relationships/hyperlink" Target="http://scholar.google.com/scholar_lookup?hl=en&amp;volume=1&amp;publication_year=1988&amp;pages=902-907&amp;author=C+Guilleminault&amp;author=MA+Quera-Salva&amp;author=N+Powell&amp;author=R+Riley&amp;author=A+Romaker&amp;author=M+Partinen&amp;title=Nocturnal+asthma%3A+snoring%2C+small+pharynx+and+nasal+CPAP" TargetMode="External"/><Relationship Id="rId12" Type="http://schemas.openxmlformats.org/officeDocument/2006/relationships/hyperlink" Target="https://www.atsjournals.org/servlet/linkout?suffix=bib69&amp;dbid=8&amp;doi=10.1164%2Frccm.201810-1838TR&amp;key=27732758" TargetMode="External"/><Relationship Id="rId2" Type="http://schemas.openxmlformats.org/officeDocument/2006/relationships/hyperlink" Target="https://www.atsjournals.org/doi/full/10.1164/rccm.201810-1838TR" TargetMode="External"/><Relationship Id="rId1" Type="http://schemas.openxmlformats.org/officeDocument/2006/relationships/slideLayout" Target="../slideLayouts/slideLayout2.xml"/><Relationship Id="rId6" Type="http://schemas.openxmlformats.org/officeDocument/2006/relationships/hyperlink" Target="https://www.atsjournals.org/servlet/linkout?suffix=bib67&amp;dbid=8&amp;doi=10.1164%2Frccm.201810-1838TR&amp;key=3066641" TargetMode="External"/><Relationship Id="rId11" Type="http://schemas.openxmlformats.org/officeDocument/2006/relationships/hyperlink" Target="https://www.atsjournals.org/servlet/linkout?suffix=bib69&amp;dbid=16&amp;doi=10.1164%2Frccm.201810-1838TR&amp;key=10.1111%2Fall.13070" TargetMode="External"/><Relationship Id="rId5" Type="http://schemas.openxmlformats.org/officeDocument/2006/relationships/hyperlink" Target="http://scholar.google.com/scholar_lookup?hl=en&amp;volume=137&amp;publication_year=1988&amp;pages=1502-1504&amp;author=CS+Chan&amp;author=AJ+Woolcock&amp;author=CE+Sullivan&amp;title=Nocturnal+asthma%3A+role+of+snoring+and+obstructive+sleep+apnea" TargetMode="External"/><Relationship Id="rId10" Type="http://schemas.openxmlformats.org/officeDocument/2006/relationships/hyperlink" Target="http://scholar.google.com/scholar_lookup?hl=en&amp;volume=29&amp;publication_year=2007&amp;pages=307-311&amp;author=C+Lafond&amp;author=F+S%C3%A9ri%C3%A8s&amp;author=C+Lemi%C3%A8re&amp;title=Impact+of+CPAP+on+asthmatic+patients+with+obstructive+sleep+apnoea" TargetMode="External"/><Relationship Id="rId4" Type="http://schemas.openxmlformats.org/officeDocument/2006/relationships/hyperlink" Target="https://www.atsjournals.org/servlet/linkout?suffix=bib66&amp;dbid=8&amp;doi=10.1164%2Frccm.201810-1838TR&amp;key=3059864" TargetMode="External"/><Relationship Id="rId9" Type="http://schemas.openxmlformats.org/officeDocument/2006/relationships/hyperlink" Target="https://www.atsjournals.org/servlet/linkout?suffix=bib68&amp;dbid=8&amp;doi=10.1164%2Frccm.201810-1838TR&amp;key=17050561" TargetMode="Externa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thorax.bmj.com/content/52/5/453.abstract" TargetMode="External"/><Relationship Id="rId2" Type="http://schemas.openxmlformats.org/officeDocument/2006/relationships/hyperlink" Target="https://pubmed.ncbi.nlm.nih.gov/3931524" TargetMode="External"/><Relationship Id="rId1" Type="http://schemas.openxmlformats.org/officeDocument/2006/relationships/slideLayout" Target="../slideLayouts/slideLayout2.xml"/><Relationship Id="rId4" Type="http://schemas.openxmlformats.org/officeDocument/2006/relationships/hyperlink" Target="https://www.atsjournals.org/doi/abs/10.1164/ajrccm/138.4.789"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ginasthma.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ncbi.nlm.nih.gov/pmc/articles/PMC8278061/#B5"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88B49-44E8-734F-BDBA-1C639E338478}"/>
              </a:ext>
            </a:extLst>
          </p:cNvPr>
          <p:cNvSpPr>
            <a:spLocks noGrp="1"/>
          </p:cNvSpPr>
          <p:nvPr>
            <p:ph type="ctrTitle"/>
          </p:nvPr>
        </p:nvSpPr>
        <p:spPr/>
        <p:txBody>
          <a:bodyPr>
            <a:normAutofit fontScale="90000"/>
          </a:bodyPr>
          <a:lstStyle/>
          <a:p>
            <a:r>
              <a:rPr lang="en-US" dirty="0"/>
              <a:t>OSA Asthma Literature Review</a:t>
            </a:r>
            <a:br>
              <a:rPr lang="en-US" dirty="0"/>
            </a:br>
            <a:endParaRPr lang="en-US" dirty="0"/>
          </a:p>
        </p:txBody>
      </p:sp>
      <p:sp>
        <p:nvSpPr>
          <p:cNvPr id="3" name="Subtitle 2">
            <a:extLst>
              <a:ext uri="{FF2B5EF4-FFF2-40B4-BE49-F238E27FC236}">
                <a16:creationId xmlns:a16="http://schemas.microsoft.com/office/drawing/2014/main" id="{BCAA074A-2BFC-7B4B-878F-98AA1FC773B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647900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BAE35-A52E-2245-988F-7FAC11347916}"/>
              </a:ext>
            </a:extLst>
          </p:cNvPr>
          <p:cNvSpPr>
            <a:spLocks noGrp="1"/>
          </p:cNvSpPr>
          <p:nvPr>
            <p:ph type="title"/>
          </p:nvPr>
        </p:nvSpPr>
        <p:spPr/>
        <p:txBody>
          <a:bodyPr>
            <a:normAutofit/>
          </a:bodyPr>
          <a:lstStyle/>
          <a:p>
            <a:r>
              <a:rPr lang="en-US" sz="2000" dirty="0" err="1"/>
              <a:t>Taillé</a:t>
            </a:r>
            <a:r>
              <a:rPr lang="en-US" sz="2000" dirty="0"/>
              <a:t> C, </a:t>
            </a:r>
            <a:r>
              <a:rPr lang="en-US" sz="2000" dirty="0" err="1"/>
              <a:t>Rouvel-Tallec</a:t>
            </a:r>
            <a:r>
              <a:rPr lang="en-US" sz="2000" dirty="0"/>
              <a:t> A, </a:t>
            </a:r>
            <a:r>
              <a:rPr lang="en-US" sz="2000" dirty="0" err="1"/>
              <a:t>Stoica</a:t>
            </a:r>
            <a:r>
              <a:rPr lang="en-US" sz="2000" dirty="0"/>
              <a:t> M, </a:t>
            </a:r>
            <a:r>
              <a:rPr lang="en-US" sz="2000" dirty="0" err="1"/>
              <a:t>Danel</a:t>
            </a:r>
            <a:r>
              <a:rPr lang="en-US" sz="2000" dirty="0"/>
              <a:t> C, </a:t>
            </a:r>
            <a:r>
              <a:rPr lang="en-US" sz="2000" dirty="0" err="1"/>
              <a:t>Dehoux</a:t>
            </a:r>
            <a:r>
              <a:rPr lang="en-US" sz="2000" dirty="0"/>
              <a:t> M, Marin-Esteban V, </a:t>
            </a:r>
            <a:r>
              <a:rPr lang="en-US" sz="2000" dirty="0" err="1"/>
              <a:t>Pretolani</a:t>
            </a:r>
            <a:r>
              <a:rPr lang="en-US" sz="2000" dirty="0"/>
              <a:t> M, </a:t>
            </a:r>
            <a:r>
              <a:rPr lang="en-US" sz="2000" dirty="0" err="1"/>
              <a:t>Aubier</a:t>
            </a:r>
            <a:r>
              <a:rPr lang="en-US" sz="2000" dirty="0"/>
              <a:t> M, </a:t>
            </a:r>
            <a:r>
              <a:rPr lang="en-US" sz="2000" dirty="0" err="1"/>
              <a:t>d'Ortho</a:t>
            </a:r>
            <a:r>
              <a:rPr lang="en-US" sz="2000" dirty="0"/>
              <a:t> MP. Obstructive sleep </a:t>
            </a:r>
            <a:r>
              <a:rPr lang="en-US" sz="2000" dirty="0" err="1"/>
              <a:t>apnoea</a:t>
            </a:r>
            <a:r>
              <a:rPr lang="en-US" sz="2000" dirty="0"/>
              <a:t> modulates airway inflammation and </a:t>
            </a:r>
            <a:r>
              <a:rPr lang="en-US" sz="2000" dirty="0" err="1"/>
              <a:t>remodelling</a:t>
            </a:r>
            <a:r>
              <a:rPr lang="en-US" sz="2000" dirty="0"/>
              <a:t> in severe asthma. </a:t>
            </a:r>
            <a:r>
              <a:rPr lang="en-US" sz="2000" dirty="0" err="1"/>
              <a:t>PLoS</a:t>
            </a:r>
            <a:r>
              <a:rPr lang="en-US" sz="2000" dirty="0"/>
              <a:t> One. 2016;11:e0150042. </a:t>
            </a:r>
            <a:r>
              <a:rPr lang="en-US" sz="2000" dirty="0">
                <a:hlinkClick r:id="rId3"/>
              </a:rPr>
              <a:t>https://doi.org/10.1371/journal.pone.0150042</a:t>
            </a:r>
            <a:r>
              <a:rPr lang="en-US" sz="2000" dirty="0"/>
              <a:t>.</a:t>
            </a:r>
            <a:br>
              <a:rPr lang="en-US" sz="2000" dirty="0"/>
            </a:br>
            <a:endParaRPr lang="en-US" sz="2000" dirty="0"/>
          </a:p>
        </p:txBody>
      </p:sp>
      <p:sp>
        <p:nvSpPr>
          <p:cNvPr id="3" name="Content Placeholder 2">
            <a:extLst>
              <a:ext uri="{FF2B5EF4-FFF2-40B4-BE49-F238E27FC236}">
                <a16:creationId xmlns:a16="http://schemas.microsoft.com/office/drawing/2014/main" id="{00B4444D-C63D-4141-BB4A-4D572F74896D}"/>
              </a:ext>
            </a:extLst>
          </p:cNvPr>
          <p:cNvSpPr>
            <a:spLocks noGrp="1"/>
          </p:cNvSpPr>
          <p:nvPr>
            <p:ph idx="1"/>
          </p:nvPr>
        </p:nvSpPr>
        <p:spPr/>
        <p:txBody>
          <a:bodyPr>
            <a:normAutofit/>
          </a:bodyPr>
          <a:lstStyle/>
          <a:p>
            <a:r>
              <a:rPr lang="en-US" dirty="0"/>
              <a:t>Overnight polygraphy performed on patients with severe asthma and nocturnal symptoms/apneas/fatigue. 27/55 had sleep apnea</a:t>
            </a:r>
          </a:p>
          <a:p>
            <a:r>
              <a:rPr lang="en-US" dirty="0" err="1"/>
              <a:t>Collectected</a:t>
            </a:r>
            <a:r>
              <a:rPr lang="en-US" dirty="0"/>
              <a:t>; PMNs higher in OSA than non-OSA patients. Increased IL-8 and MMP-9, lower IL-5. Bronchoscopy w </a:t>
            </a:r>
            <a:r>
              <a:rPr lang="en-US" dirty="0" err="1"/>
              <a:t>TBBx</a:t>
            </a:r>
            <a:r>
              <a:rPr lang="en-US" dirty="0"/>
              <a:t> done in 31 – RBM thickness (usually associated with </a:t>
            </a:r>
            <a:r>
              <a:rPr lang="en-US" dirty="0" err="1"/>
              <a:t>eospinphilic</a:t>
            </a:r>
            <a:r>
              <a:rPr lang="en-US" dirty="0"/>
              <a:t> inflammation and airway obstruction -?ICS responsiveness pattern) </a:t>
            </a:r>
            <a:r>
              <a:rPr lang="en-US" b="1" dirty="0"/>
              <a:t>negatively</a:t>
            </a:r>
            <a:r>
              <a:rPr lang="en-US" dirty="0"/>
              <a:t> correlated with AHI. </a:t>
            </a:r>
          </a:p>
          <a:p>
            <a:r>
              <a:rPr lang="en-US" dirty="0"/>
              <a:t>Groups did not differ by age, sex, BMI, lung function, asthma ctrl, or asthma treatment. </a:t>
            </a:r>
          </a:p>
          <a:p>
            <a:r>
              <a:rPr lang="en-US" dirty="0"/>
              <a:t>Hypopneas more common than Apneas on the sleep studies. </a:t>
            </a:r>
          </a:p>
        </p:txBody>
      </p:sp>
    </p:spTree>
    <p:extLst>
      <p:ext uri="{BB962C8B-B14F-4D97-AF65-F5344CB8AC3E}">
        <p14:creationId xmlns:p14="http://schemas.microsoft.com/office/powerpoint/2010/main" val="1030939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7E5CE-642E-A34D-8546-00EF2F9EB671}"/>
              </a:ext>
            </a:extLst>
          </p:cNvPr>
          <p:cNvSpPr>
            <a:spLocks noGrp="1"/>
          </p:cNvSpPr>
          <p:nvPr>
            <p:ph type="title"/>
          </p:nvPr>
        </p:nvSpPr>
        <p:spPr/>
        <p:txBody>
          <a:bodyPr/>
          <a:lstStyle/>
          <a:p>
            <a:r>
              <a:rPr lang="en-US" dirty="0"/>
              <a:t>Other unreviewed articles</a:t>
            </a:r>
          </a:p>
        </p:txBody>
      </p:sp>
      <p:sp>
        <p:nvSpPr>
          <p:cNvPr id="3" name="Content Placeholder 2">
            <a:extLst>
              <a:ext uri="{FF2B5EF4-FFF2-40B4-BE49-F238E27FC236}">
                <a16:creationId xmlns:a16="http://schemas.microsoft.com/office/drawing/2014/main" id="{70AC491D-4355-E144-89B7-98AEB8629D76}"/>
              </a:ext>
            </a:extLst>
          </p:cNvPr>
          <p:cNvSpPr>
            <a:spLocks noGrp="1"/>
          </p:cNvSpPr>
          <p:nvPr>
            <p:ph idx="1"/>
          </p:nvPr>
        </p:nvSpPr>
        <p:spPr/>
        <p:txBody>
          <a:bodyPr/>
          <a:lstStyle/>
          <a:p>
            <a:r>
              <a:rPr lang="en-US" dirty="0"/>
              <a:t>Snoring - Longitudinal study of risk factors for habitual snoring in a general adult population: the Busselton Health </a:t>
            </a:r>
            <a:r>
              <a:rPr lang="en-US" dirty="0" err="1"/>
              <a:t>Study.</a:t>
            </a:r>
            <a:r>
              <a:rPr lang="en-US" i="1" dirty="0" err="1"/>
              <a:t>Knuiman</a:t>
            </a:r>
            <a:r>
              <a:rPr lang="en-US" i="1" dirty="0"/>
              <a:t> M, James A, </a:t>
            </a:r>
            <a:r>
              <a:rPr lang="en-US" i="1" dirty="0" err="1"/>
              <a:t>Divitini</a:t>
            </a:r>
            <a:r>
              <a:rPr lang="en-US" i="1" dirty="0"/>
              <a:t> M, Bartholomew H. Chest. 2006 Dec; 130(6):1779-83.</a:t>
            </a:r>
          </a:p>
          <a:p>
            <a:endParaRPr lang="en-US" dirty="0"/>
          </a:p>
        </p:txBody>
      </p:sp>
    </p:spTree>
    <p:extLst>
      <p:ext uri="{BB962C8B-B14F-4D97-AF65-F5344CB8AC3E}">
        <p14:creationId xmlns:p14="http://schemas.microsoft.com/office/powerpoint/2010/main" val="1163236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00BF3-6038-6A48-A853-046404FD559C}"/>
              </a:ext>
            </a:extLst>
          </p:cNvPr>
          <p:cNvSpPr>
            <a:spLocks noGrp="1"/>
          </p:cNvSpPr>
          <p:nvPr>
            <p:ph type="title"/>
          </p:nvPr>
        </p:nvSpPr>
        <p:spPr/>
        <p:txBody>
          <a:bodyPr>
            <a:normAutofit/>
          </a:bodyPr>
          <a:lstStyle/>
          <a:p>
            <a:r>
              <a:rPr lang="en-US" sz="2000" dirty="0"/>
              <a:t>45. Teodorescu M, Barnet JH, Hagen EW, </a:t>
            </a:r>
            <a:r>
              <a:rPr lang="en-US" sz="2000" dirty="0" err="1"/>
              <a:t>Palta</a:t>
            </a:r>
            <a:r>
              <a:rPr lang="en-US" sz="2000" dirty="0"/>
              <a:t> M, Young TB, </a:t>
            </a:r>
            <a:r>
              <a:rPr lang="en-US" sz="2000" dirty="0" err="1"/>
              <a:t>Peppard</a:t>
            </a:r>
            <a:r>
              <a:rPr lang="en-US" sz="2000" dirty="0"/>
              <a:t> PE. Association between asthma and risk of developing obstructive sleep apnea</a:t>
            </a:r>
            <a:br>
              <a:rPr lang="en-US" sz="2000" dirty="0"/>
            </a:br>
            <a:r>
              <a:rPr lang="en-US" sz="2000" dirty="0">
                <a:sym typeface="Wingdings" pitchFamily="2" charset="2"/>
              </a:rPr>
              <a:t>https://</a:t>
            </a:r>
            <a:r>
              <a:rPr lang="en-US" sz="2000" dirty="0" err="1">
                <a:sym typeface="Wingdings" pitchFamily="2" charset="2"/>
              </a:rPr>
              <a:t>www.ncbi.nlm.nih.gov</a:t>
            </a:r>
            <a:r>
              <a:rPr lang="en-US" sz="2000" dirty="0">
                <a:sym typeface="Wingdings" pitchFamily="2" charset="2"/>
              </a:rPr>
              <a:t>/</a:t>
            </a:r>
            <a:r>
              <a:rPr lang="en-US" sz="2000" dirty="0" err="1">
                <a:sym typeface="Wingdings" pitchFamily="2" charset="2"/>
              </a:rPr>
              <a:t>pmc</a:t>
            </a:r>
            <a:r>
              <a:rPr lang="en-US" sz="2000" dirty="0">
                <a:sym typeface="Wingdings" pitchFamily="2" charset="2"/>
              </a:rPr>
              <a:t>/articles/PMC4334115/</a:t>
            </a:r>
            <a:endParaRPr lang="en-US" sz="2000" dirty="0"/>
          </a:p>
        </p:txBody>
      </p:sp>
      <p:sp>
        <p:nvSpPr>
          <p:cNvPr id="3" name="Content Placeholder 2">
            <a:extLst>
              <a:ext uri="{FF2B5EF4-FFF2-40B4-BE49-F238E27FC236}">
                <a16:creationId xmlns:a16="http://schemas.microsoft.com/office/drawing/2014/main" id="{F2D3924E-74D0-8644-B747-0AA5C930AB9B}"/>
              </a:ext>
            </a:extLst>
          </p:cNvPr>
          <p:cNvSpPr>
            <a:spLocks noGrp="1"/>
          </p:cNvSpPr>
          <p:nvPr>
            <p:ph idx="1"/>
          </p:nvPr>
        </p:nvSpPr>
        <p:spPr/>
        <p:txBody>
          <a:bodyPr>
            <a:normAutofit/>
          </a:bodyPr>
          <a:lstStyle/>
          <a:p>
            <a:r>
              <a:rPr lang="en-US" dirty="0"/>
              <a:t>Asthma increases the risk of new incident- In an analysis of the Wisconsin Sleep Cohort where Wisconsin state employees underwent overnight polysomnography at 4 year intervals between 1988 and 2013, </a:t>
            </a:r>
          </a:p>
          <a:p>
            <a:r>
              <a:rPr lang="en-US" dirty="0"/>
              <a:t>Asthma is associated with subsequent incidence of OSA (RR 1.39) and asthma was associated with subsequent incidence of OSAS (RR 2.72)</a:t>
            </a:r>
          </a:p>
          <a:p>
            <a:pPr marL="0" indent="0">
              <a:buNone/>
            </a:pPr>
            <a:endParaRPr lang="en-US" dirty="0"/>
          </a:p>
        </p:txBody>
      </p:sp>
    </p:spTree>
    <p:extLst>
      <p:ext uri="{BB962C8B-B14F-4D97-AF65-F5344CB8AC3E}">
        <p14:creationId xmlns:p14="http://schemas.microsoft.com/office/powerpoint/2010/main" val="2018013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AB946-533D-354F-A8E2-E7054A8C0620}"/>
              </a:ext>
            </a:extLst>
          </p:cNvPr>
          <p:cNvSpPr>
            <a:spLocks noGrp="1"/>
          </p:cNvSpPr>
          <p:nvPr>
            <p:ph type="title"/>
          </p:nvPr>
        </p:nvSpPr>
        <p:spPr/>
        <p:txBody>
          <a:bodyPr>
            <a:noAutofit/>
          </a:bodyPr>
          <a:lstStyle/>
          <a:p>
            <a:r>
              <a:rPr lang="en-US" sz="2000" dirty="0"/>
              <a:t>Teodorescu M, </a:t>
            </a:r>
            <a:r>
              <a:rPr lang="en-US" sz="2000" dirty="0" err="1"/>
              <a:t>Broytman</a:t>
            </a:r>
            <a:r>
              <a:rPr lang="en-US" sz="2000" dirty="0"/>
              <a:t> O, Curran-Everett D, </a:t>
            </a:r>
            <a:r>
              <a:rPr lang="en-US" sz="2000" dirty="0" err="1"/>
              <a:t>Sorkness</a:t>
            </a:r>
            <a:r>
              <a:rPr lang="en-US" sz="2000" dirty="0"/>
              <a:t> RL, </a:t>
            </a:r>
            <a:r>
              <a:rPr lang="en-US" sz="2000" dirty="0" err="1"/>
              <a:t>Crisafi</a:t>
            </a:r>
            <a:r>
              <a:rPr lang="en-US" sz="2000" dirty="0"/>
              <a:t> G, Bleecker ER, </a:t>
            </a:r>
            <a:r>
              <a:rPr lang="en-US" sz="2000" i="1" dirty="0"/>
              <a:t>et al</a:t>
            </a:r>
            <a:r>
              <a:rPr lang="en-US" sz="2000" dirty="0"/>
              <a:t>.; National Institutes of Health, National Heart, Lung and Blood Institute Severe Asthma Research Program (SARP) Investigators. Obstructive sleep apnea risk, asthma burden, and lower airway inflammation in adults in the Severe Asthma Research Program (SARP) II. </a:t>
            </a:r>
            <a:r>
              <a:rPr lang="en-US" sz="2000" i="1" dirty="0"/>
              <a:t>J Allergy Clin Immunol </a:t>
            </a:r>
            <a:r>
              <a:rPr lang="en-US" sz="2000" i="1" dirty="0" err="1"/>
              <a:t>Pract</a:t>
            </a:r>
            <a:r>
              <a:rPr lang="en-US" sz="2000" dirty="0"/>
              <a:t> 2015;3:566–575.e1</a:t>
            </a:r>
          </a:p>
        </p:txBody>
      </p:sp>
      <p:sp>
        <p:nvSpPr>
          <p:cNvPr id="3" name="Content Placeholder 2">
            <a:extLst>
              <a:ext uri="{FF2B5EF4-FFF2-40B4-BE49-F238E27FC236}">
                <a16:creationId xmlns:a16="http://schemas.microsoft.com/office/drawing/2014/main" id="{DC14E824-0997-5F4F-8098-7E84BA3DE61F}"/>
              </a:ext>
            </a:extLst>
          </p:cNvPr>
          <p:cNvSpPr>
            <a:spLocks noGrp="1"/>
          </p:cNvSpPr>
          <p:nvPr>
            <p:ph idx="1"/>
          </p:nvPr>
        </p:nvSpPr>
        <p:spPr/>
        <p:txBody>
          <a:bodyPr>
            <a:normAutofit fontScale="85000" lnSpcReduction="20000"/>
          </a:bodyPr>
          <a:lstStyle/>
          <a:p>
            <a:r>
              <a:rPr lang="en-US" dirty="0"/>
              <a:t>Methodology: n=94 w severe asthma, n=161 with </a:t>
            </a:r>
            <a:r>
              <a:rPr lang="en-US" dirty="0" err="1"/>
              <a:t>nonsevere</a:t>
            </a:r>
            <a:r>
              <a:rPr lang="en-US" dirty="0"/>
              <a:t> asthma, n=146 normal controls (n=125 with no methacholine responsiveness). All completed sleep quality, SA-SDQ and PSQI (measures sleep quality), and clinical assessments (not PSG/HSAT), and induced sputum in a subset</a:t>
            </a:r>
          </a:p>
          <a:p>
            <a:r>
              <a:rPr lang="en-US" dirty="0"/>
              <a:t>Asthmatic of all severity had worse sleep; SA-SDQ (validated, self-administers, measures risk of OSA) correlated with worse symptoms, more PMNs = neutrophilic airway inflammation.</a:t>
            </a:r>
          </a:p>
          <a:p>
            <a:r>
              <a:rPr lang="en-US" dirty="0"/>
              <a:t>Severe asthma patients have poor sleep quality, excessive sleepiness, worse QoL </a:t>
            </a:r>
          </a:p>
          <a:p>
            <a:r>
              <a:rPr lang="en-US" dirty="0"/>
              <a:t>SA-SDQ associated with: day symptoms, night symptoms, beta-agonist use, probably healthcare utilization, poor asthma </a:t>
            </a:r>
            <a:r>
              <a:rPr lang="en-US" dirty="0" err="1"/>
              <a:t>qol</a:t>
            </a:r>
            <a:r>
              <a:rPr lang="en-US" dirty="0"/>
              <a:t>, and count of PMNs in sputum in a dose dependent manor, independent of obesity, age, gender, and race. No association with </a:t>
            </a:r>
            <a:r>
              <a:rPr lang="en-US" dirty="0" err="1"/>
              <a:t>Spirometric</a:t>
            </a:r>
            <a:r>
              <a:rPr lang="en-US" dirty="0"/>
              <a:t> parameters.</a:t>
            </a:r>
          </a:p>
          <a:p>
            <a:pPr lvl="1"/>
            <a:r>
              <a:rPr lang="en-US" dirty="0"/>
              <a:t>Note: independence of these findings from obesity suggests that it’s the OSA, not just obesity, that explains the link.</a:t>
            </a:r>
          </a:p>
        </p:txBody>
      </p:sp>
    </p:spTree>
    <p:extLst>
      <p:ext uri="{BB962C8B-B14F-4D97-AF65-F5344CB8AC3E}">
        <p14:creationId xmlns:p14="http://schemas.microsoft.com/office/powerpoint/2010/main" val="193002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38E6E-3E74-0A4B-8FC8-F385963BD2DF}"/>
              </a:ext>
            </a:extLst>
          </p:cNvPr>
          <p:cNvSpPr>
            <a:spLocks noGrp="1"/>
          </p:cNvSpPr>
          <p:nvPr>
            <p:ph type="title"/>
          </p:nvPr>
        </p:nvSpPr>
        <p:spPr/>
        <p:txBody>
          <a:bodyPr>
            <a:normAutofit/>
          </a:bodyPr>
          <a:lstStyle/>
          <a:p>
            <a:endParaRPr lang="en-US" dirty="0"/>
          </a:p>
        </p:txBody>
      </p:sp>
      <p:sp>
        <p:nvSpPr>
          <p:cNvPr id="3" name="Content Placeholder 2">
            <a:extLst>
              <a:ext uri="{FF2B5EF4-FFF2-40B4-BE49-F238E27FC236}">
                <a16:creationId xmlns:a16="http://schemas.microsoft.com/office/drawing/2014/main" id="{A42770B6-0B48-CC42-B96A-7FA5532790E1}"/>
              </a:ext>
            </a:extLst>
          </p:cNvPr>
          <p:cNvSpPr>
            <a:spLocks noGrp="1"/>
          </p:cNvSpPr>
          <p:nvPr>
            <p:ph idx="1"/>
          </p:nvPr>
        </p:nvSpPr>
        <p:spPr/>
        <p:txBody>
          <a:bodyPr>
            <a:normAutofit/>
          </a:bodyPr>
          <a:lstStyle/>
          <a:p>
            <a:r>
              <a:rPr lang="en-US" dirty="0"/>
              <a:t>Asthma-OSA associated with daytime sleepiness, poor asthma control, and reduced quality of life: 110-114; 116 (economic burdens)</a:t>
            </a:r>
          </a:p>
          <a:p>
            <a:pPr lvl="1"/>
            <a:r>
              <a:rPr lang="en-US" dirty="0"/>
              <a:t>[x] 110 - Kim MY, Jo EJ, Kang SY, et al. Obstructive sleep apnea is associated with reduced quality of life in adult patients with asthma. Ann Allergy Asthma Immunol 2013; 110: 253–257.</a:t>
            </a:r>
          </a:p>
          <a:p>
            <a:pPr lvl="1"/>
            <a:r>
              <a:rPr lang="en-US" dirty="0"/>
              <a:t>[x ] 114 Teodorescu M, </a:t>
            </a:r>
            <a:r>
              <a:rPr lang="en-US" dirty="0" err="1"/>
              <a:t>Polomis</a:t>
            </a:r>
            <a:r>
              <a:rPr lang="en-US" dirty="0"/>
              <a:t> DA, Hall SV, et al. Association of obstructive sleep apnea risk with asthma control in adults. Chest 2010; 138: 543–550.</a:t>
            </a:r>
          </a:p>
          <a:p>
            <a:r>
              <a:rPr lang="en-US" dirty="0"/>
              <a:t>[x] 116 Becerra MB, Becerra BJ, Teodorescu M. Healthcare burden of obstructive sleep apnea and obesity among asthma hospitalizations: results from the U.S.-based Nationwide Inpatient Sample. Respir Med 2016; 117: 230–236</a:t>
            </a:r>
          </a:p>
        </p:txBody>
      </p:sp>
    </p:spTree>
    <p:extLst>
      <p:ext uri="{BB962C8B-B14F-4D97-AF65-F5344CB8AC3E}">
        <p14:creationId xmlns:p14="http://schemas.microsoft.com/office/powerpoint/2010/main" val="23684311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918D8-B6D3-C647-9F84-CA03F5324D68}"/>
              </a:ext>
            </a:extLst>
          </p:cNvPr>
          <p:cNvSpPr>
            <a:spLocks noGrp="1"/>
          </p:cNvSpPr>
          <p:nvPr>
            <p:ph type="title"/>
          </p:nvPr>
        </p:nvSpPr>
        <p:spPr/>
        <p:txBody>
          <a:bodyPr>
            <a:normAutofit/>
          </a:bodyPr>
          <a:lstStyle/>
          <a:p>
            <a:r>
              <a:rPr lang="en-US" sz="2000" dirty="0"/>
              <a:t>Becerra MB, Becerra BJ, Teodorescu M. Healthcare burden of obstructive sleep apnea and obesity among asthma hospitalizations: results from the U.S.-based Nationwide Inpatient Sample. Respir Med 2016; 117: 230–236</a:t>
            </a:r>
          </a:p>
        </p:txBody>
      </p:sp>
      <p:sp>
        <p:nvSpPr>
          <p:cNvPr id="3" name="Content Placeholder 2">
            <a:extLst>
              <a:ext uri="{FF2B5EF4-FFF2-40B4-BE49-F238E27FC236}">
                <a16:creationId xmlns:a16="http://schemas.microsoft.com/office/drawing/2014/main" id="{5B0174CB-050B-6C4E-B87B-E5C96B339D37}"/>
              </a:ext>
            </a:extLst>
          </p:cNvPr>
          <p:cNvSpPr>
            <a:spLocks noGrp="1"/>
          </p:cNvSpPr>
          <p:nvPr>
            <p:ph idx="1"/>
          </p:nvPr>
        </p:nvSpPr>
        <p:spPr/>
        <p:txBody>
          <a:bodyPr>
            <a:normAutofit fontScale="92500" lnSpcReduction="20000"/>
          </a:bodyPr>
          <a:lstStyle/>
          <a:p>
            <a:r>
              <a:rPr lang="en-US" dirty="0">
                <a:hlinkClick r:id="rId3"/>
              </a:rPr>
              <a:t>https://pubmed.ncbi.nlm.nih.gov/27492536/</a:t>
            </a:r>
            <a:endParaRPr lang="en-US" dirty="0"/>
          </a:p>
          <a:p>
            <a:r>
              <a:rPr lang="en-US" dirty="0"/>
              <a:t>Nationwide inpatient sample 2009-2011</a:t>
            </a:r>
          </a:p>
          <a:p>
            <a:r>
              <a:rPr lang="en-US" dirty="0"/>
              <a:t>ICD code identification for primary hospitalization for asthma. N=179,789; secondary diagnosis codes for OSA and obesity</a:t>
            </a:r>
          </a:p>
          <a:p>
            <a:r>
              <a:rPr lang="en-US" dirty="0"/>
              <a:t>Outcome: length of stay, total charges</a:t>
            </a:r>
          </a:p>
          <a:p>
            <a:r>
              <a:rPr lang="en-US" dirty="0"/>
              <a:t>Regression controlling for: hospital characteristics, age, sex, race, household income by ZIP, comorbidity index, and permutations of OSA and obesity.</a:t>
            </a:r>
          </a:p>
          <a:p>
            <a:r>
              <a:rPr lang="en-US" dirty="0"/>
              <a:t>Found that while both obesity and OSA increase healthcare costs and length of stay associated with asthma exacerbations, OSA is a strong correlate and the presence of both is associated with a multiplicative increase in healthcare costs (+28.5% fem, 24.9% male) and LOS. (1.19 and 1.24 for males and females)</a:t>
            </a:r>
          </a:p>
        </p:txBody>
      </p:sp>
    </p:spTree>
    <p:extLst>
      <p:ext uri="{BB962C8B-B14F-4D97-AF65-F5344CB8AC3E}">
        <p14:creationId xmlns:p14="http://schemas.microsoft.com/office/powerpoint/2010/main" val="41031060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8281D-A5EA-FA41-B9AE-EF79BC49B582}"/>
              </a:ext>
            </a:extLst>
          </p:cNvPr>
          <p:cNvSpPr>
            <a:spLocks noGrp="1"/>
          </p:cNvSpPr>
          <p:nvPr>
            <p:ph type="title"/>
          </p:nvPr>
        </p:nvSpPr>
        <p:spPr/>
        <p:txBody>
          <a:bodyPr>
            <a:normAutofit/>
          </a:bodyPr>
          <a:lstStyle/>
          <a:p>
            <a:r>
              <a:rPr lang="en-US" sz="2000" dirty="0"/>
              <a:t>Kim MY, Jo EJ, Kang SY, et al. Obstructive sleep apnea is associated with reduced quality of life in adult patients with asthma. Ann Allergy Asthma Immunol 2013; 110: 253–257</a:t>
            </a:r>
          </a:p>
        </p:txBody>
      </p:sp>
      <p:sp>
        <p:nvSpPr>
          <p:cNvPr id="3" name="Content Placeholder 2">
            <a:extLst>
              <a:ext uri="{FF2B5EF4-FFF2-40B4-BE49-F238E27FC236}">
                <a16:creationId xmlns:a16="http://schemas.microsoft.com/office/drawing/2014/main" id="{94ACA12A-34FB-074D-A418-19A1DA22A465}"/>
              </a:ext>
            </a:extLst>
          </p:cNvPr>
          <p:cNvSpPr>
            <a:spLocks noGrp="1"/>
          </p:cNvSpPr>
          <p:nvPr>
            <p:ph idx="1"/>
          </p:nvPr>
        </p:nvSpPr>
        <p:spPr/>
        <p:txBody>
          <a:bodyPr>
            <a:normAutofit lnSpcReduction="10000"/>
          </a:bodyPr>
          <a:lstStyle/>
          <a:p>
            <a:r>
              <a:rPr lang="en-US" dirty="0">
                <a:hlinkClick r:id="rId2"/>
              </a:rPr>
              <a:t>https://pubmed.ncbi.nlm.nih.gov/23535088/</a:t>
            </a:r>
            <a:endParaRPr lang="en-US" dirty="0"/>
          </a:p>
          <a:p>
            <a:r>
              <a:rPr lang="en-US" dirty="0"/>
              <a:t>Asthma clinic in Seoul with persistent asthma and PFTs supporting the dx</a:t>
            </a:r>
          </a:p>
          <a:p>
            <a:r>
              <a:rPr lang="en-US" dirty="0"/>
              <a:t>Completed OSA screening (Berlin), asthma control (ACT), asthma QOL </a:t>
            </a:r>
            <a:r>
              <a:rPr lang="en-US" dirty="0" err="1"/>
              <a:t>questionarires</a:t>
            </a:r>
            <a:endParaRPr lang="en-US" dirty="0"/>
          </a:p>
          <a:p>
            <a:r>
              <a:rPr lang="en-US" dirty="0"/>
              <a:t>High Risk vs Low risk for OSA groups compared; regression controlling for </a:t>
            </a:r>
            <a:r>
              <a:rPr lang="en-US" dirty="0" err="1"/>
              <a:t>BMIk</a:t>
            </a:r>
            <a:r>
              <a:rPr lang="en-US" dirty="0"/>
              <a:t>, smoking status, comorbidities? </a:t>
            </a:r>
          </a:p>
          <a:p>
            <a:r>
              <a:rPr lang="en-US" dirty="0"/>
              <a:t>High risk OSA = low QOL, same FENO and ACT</a:t>
            </a:r>
          </a:p>
          <a:p>
            <a:r>
              <a:rPr lang="en-US" dirty="0"/>
              <a:t>Note: polysomnography not performed. ***Eh, not sure this is usable without it as data less robust supporting its predictive value.</a:t>
            </a:r>
          </a:p>
          <a:p>
            <a:endParaRPr lang="en-US" dirty="0"/>
          </a:p>
        </p:txBody>
      </p:sp>
    </p:spTree>
    <p:extLst>
      <p:ext uri="{BB962C8B-B14F-4D97-AF65-F5344CB8AC3E}">
        <p14:creationId xmlns:p14="http://schemas.microsoft.com/office/powerpoint/2010/main" val="1288636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0BFA9-5C73-A74D-A761-81D79CDCDE62}"/>
              </a:ext>
            </a:extLst>
          </p:cNvPr>
          <p:cNvSpPr>
            <a:spLocks noGrp="1"/>
          </p:cNvSpPr>
          <p:nvPr>
            <p:ph type="title"/>
          </p:nvPr>
        </p:nvSpPr>
        <p:spPr>
          <a:xfrm>
            <a:off x="698500" y="500062"/>
            <a:ext cx="10515600" cy="1325563"/>
          </a:xfrm>
        </p:spPr>
        <p:txBody>
          <a:bodyPr>
            <a:noAutofit/>
          </a:bodyPr>
          <a:lstStyle/>
          <a:p>
            <a:r>
              <a:rPr lang="en-US" sz="2000" dirty="0"/>
              <a:t>Greenberg-</a:t>
            </a:r>
            <a:r>
              <a:rPr lang="en-US" sz="2000" dirty="0" err="1"/>
              <a:t>Dotan</a:t>
            </a:r>
            <a:r>
              <a:rPr lang="en-US" sz="2000" dirty="0"/>
              <a:t> S, </a:t>
            </a:r>
            <a:r>
              <a:rPr lang="en-US" sz="2000" dirty="0" err="1"/>
              <a:t>Reuveni</a:t>
            </a:r>
            <a:r>
              <a:rPr lang="en-US" sz="2000" dirty="0"/>
              <a:t> H, Tal A, </a:t>
            </a:r>
            <a:r>
              <a:rPr lang="en-US" sz="2000" dirty="0" err="1"/>
              <a:t>Oksenberg</a:t>
            </a:r>
            <a:r>
              <a:rPr lang="en-US" sz="2000" dirty="0"/>
              <a:t> A, Cohen A, Shaya FT, </a:t>
            </a:r>
            <a:r>
              <a:rPr lang="en-US" sz="2000" dirty="0" err="1"/>
              <a:t>Tarasiuk</a:t>
            </a:r>
            <a:r>
              <a:rPr lang="en-US" sz="2000" dirty="0"/>
              <a:t> A, Scharf SM. Increased prevalence of obstructive lung disease in patients with obstructive sleep apnea. Sleep Breath. 2014;18:69–75. </a:t>
            </a:r>
            <a:r>
              <a:rPr lang="en-US" sz="2000" dirty="0">
                <a:hlinkClick r:id="rId2"/>
              </a:rPr>
              <a:t>https://doi.org/10.1007/s11325-013-0850-3</a:t>
            </a:r>
            <a:r>
              <a:rPr lang="en-US" sz="2000" dirty="0"/>
              <a:t>.</a:t>
            </a:r>
          </a:p>
        </p:txBody>
      </p:sp>
      <p:sp>
        <p:nvSpPr>
          <p:cNvPr id="3" name="Content Placeholder 2">
            <a:extLst>
              <a:ext uri="{FF2B5EF4-FFF2-40B4-BE49-F238E27FC236}">
                <a16:creationId xmlns:a16="http://schemas.microsoft.com/office/drawing/2014/main" id="{4B08CFBF-3C1A-BD43-867B-F3E5EB63CCBA}"/>
              </a:ext>
            </a:extLst>
          </p:cNvPr>
          <p:cNvSpPr>
            <a:spLocks noGrp="1"/>
          </p:cNvSpPr>
          <p:nvPr>
            <p:ph idx="1"/>
          </p:nvPr>
        </p:nvSpPr>
        <p:spPr/>
        <p:txBody>
          <a:bodyPr/>
          <a:lstStyle/>
          <a:p>
            <a:r>
              <a:rPr lang="en-US" dirty="0"/>
              <a:t>HMO in Israel</a:t>
            </a:r>
          </a:p>
          <a:p>
            <a:r>
              <a:rPr lang="en-US" dirty="0"/>
              <a:t>Patients 40-89 with PSG (AHI&gt;5), n=1497; control group (n=1497) randomly selected from HMO database – matched on age, gender, location, and PCP. Not matched on BMI</a:t>
            </a:r>
          </a:p>
          <a:p>
            <a:r>
              <a:rPr lang="en-US" dirty="0"/>
              <a:t>Comorbidities assessed by diagnostic codes</a:t>
            </a:r>
          </a:p>
          <a:p>
            <a:r>
              <a:rPr lang="en-US" dirty="0"/>
              <a:t>RR 2.2 for asthma (for OSA vs no OSA); COPD rate also elevated. </a:t>
            </a:r>
          </a:p>
          <a:p>
            <a:r>
              <a:rPr lang="en-US" dirty="0"/>
              <a:t>Limitation: since BMI not matched, not clear if this is obesity or OSA mediating the relationship.</a:t>
            </a:r>
          </a:p>
        </p:txBody>
      </p:sp>
    </p:spTree>
    <p:extLst>
      <p:ext uri="{BB962C8B-B14F-4D97-AF65-F5344CB8AC3E}">
        <p14:creationId xmlns:p14="http://schemas.microsoft.com/office/powerpoint/2010/main" val="10495634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A2F92-2515-6C47-ABD2-1754FF89FAFC}"/>
              </a:ext>
            </a:extLst>
          </p:cNvPr>
          <p:cNvSpPr>
            <a:spLocks noGrp="1"/>
          </p:cNvSpPr>
          <p:nvPr>
            <p:ph type="title"/>
          </p:nvPr>
        </p:nvSpPr>
        <p:spPr/>
        <p:txBody>
          <a:bodyPr/>
          <a:lstStyle/>
          <a:p>
            <a:r>
              <a:rPr lang="en-US" dirty="0"/>
              <a:t>Asthma co-occurrence and severity</a:t>
            </a:r>
          </a:p>
        </p:txBody>
      </p:sp>
      <p:sp>
        <p:nvSpPr>
          <p:cNvPr id="3" name="Content Placeholder 2">
            <a:extLst>
              <a:ext uri="{FF2B5EF4-FFF2-40B4-BE49-F238E27FC236}">
                <a16:creationId xmlns:a16="http://schemas.microsoft.com/office/drawing/2014/main" id="{C50291A6-9912-AD4D-AA3D-311D972F1117}"/>
              </a:ext>
            </a:extLst>
          </p:cNvPr>
          <p:cNvSpPr>
            <a:spLocks noGrp="1"/>
          </p:cNvSpPr>
          <p:nvPr>
            <p:ph idx="1"/>
          </p:nvPr>
        </p:nvSpPr>
        <p:spPr/>
        <p:txBody>
          <a:bodyPr>
            <a:normAutofit fontScale="92500" lnSpcReduction="20000"/>
          </a:bodyPr>
          <a:lstStyle/>
          <a:p>
            <a:r>
              <a:rPr lang="en-US" dirty="0"/>
              <a:t>“The prevalence of OSA in adult asthma patients is estimated at 50% in this meta-analysis and the odds of having OSA is 2.64 times higher in asthma patients than in the non-asthma patients.” </a:t>
            </a:r>
            <a:r>
              <a:rPr lang="en-US" dirty="0">
                <a:hlinkClick r:id="rId3"/>
              </a:rPr>
              <a:t>https://www.nature.com/articles/s41598-017-04446-6</a:t>
            </a:r>
            <a:endParaRPr lang="en-US" dirty="0"/>
          </a:p>
          <a:p>
            <a:pPr lvl="1"/>
            <a:r>
              <a:rPr lang="en-US" dirty="0"/>
              <a:t>Meta-analysis of 26 studies, n=7675 patients </a:t>
            </a:r>
          </a:p>
          <a:p>
            <a:pPr lvl="1"/>
            <a:r>
              <a:rPr lang="en-US" dirty="0"/>
              <a:t>Kong DL, Qin Z, Shen H, et al. Association of obstructive sleep apnea with asthma: a meta-analysis. Sci Rep 2017; 7: 4088.</a:t>
            </a:r>
          </a:p>
          <a:p>
            <a:pPr lvl="1"/>
            <a:endParaRPr lang="en-US" dirty="0"/>
          </a:p>
          <a:p>
            <a:r>
              <a:rPr lang="en-US" dirty="0"/>
              <a:t>Overall, the risk of OSA appears to be approximately doubled in asthmatic populations and asthma severity, female gender, obesity, and </a:t>
            </a:r>
            <a:r>
              <a:rPr lang="en-US" dirty="0">
                <a:hlinkClick r:id="rId4" tooltip="Learn more about Gastroesophageal Reflux from ScienceDirect's AI-generated Topic Pages"/>
              </a:rPr>
              <a:t>gastroesophageal reflux</a:t>
            </a:r>
            <a:r>
              <a:rPr lang="en-US" dirty="0"/>
              <a:t> (GER) are important positive moderators of this risk. (from </a:t>
            </a:r>
            <a:r>
              <a:rPr lang="en-US" dirty="0">
                <a:hlinkClick r:id="rId5" tooltip="Persistent link using digital object identifier"/>
              </a:rPr>
              <a:t>https://doi.org/10.1016/j.smrv.2013.04.004</a:t>
            </a:r>
            <a:r>
              <a:rPr lang="en-US" dirty="0"/>
              <a:t>)</a:t>
            </a:r>
          </a:p>
          <a:p>
            <a:r>
              <a:rPr lang="en-US" dirty="0"/>
              <a:t>See table on next page</a:t>
            </a:r>
          </a:p>
        </p:txBody>
      </p:sp>
    </p:spTree>
    <p:extLst>
      <p:ext uri="{BB962C8B-B14F-4D97-AF65-F5344CB8AC3E}">
        <p14:creationId xmlns:p14="http://schemas.microsoft.com/office/powerpoint/2010/main" val="33847829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90A57-8774-524D-B7F5-7CC8D5C0C66E}"/>
              </a:ext>
            </a:extLst>
          </p:cNvPr>
          <p:cNvSpPr>
            <a:spLocks noGrp="1"/>
          </p:cNvSpPr>
          <p:nvPr>
            <p:ph type="title"/>
          </p:nvPr>
        </p:nvSpPr>
        <p:spPr/>
        <p:txBody>
          <a:bodyPr>
            <a:normAutofit/>
          </a:bodyPr>
          <a:lstStyle/>
          <a:p>
            <a:r>
              <a:rPr lang="en-US" sz="2000" dirty="0"/>
              <a:t>Shen TC, Lin CL, Wei CC, Chen CH, Tu CY, Hsia TC, et al. Risk of obstructive sleep apnea in adult patients with asthma: a population-based cohort study in Taiwan. </a:t>
            </a:r>
            <a:r>
              <a:rPr lang="en-US" sz="2000" dirty="0" err="1"/>
              <a:t>PLoS</a:t>
            </a:r>
            <a:r>
              <a:rPr lang="en-US" sz="2000" dirty="0"/>
              <a:t> One 2015;10:e0128461.</a:t>
            </a:r>
          </a:p>
        </p:txBody>
      </p:sp>
      <p:sp>
        <p:nvSpPr>
          <p:cNvPr id="3" name="Content Placeholder 2">
            <a:extLst>
              <a:ext uri="{FF2B5EF4-FFF2-40B4-BE49-F238E27FC236}">
                <a16:creationId xmlns:a16="http://schemas.microsoft.com/office/drawing/2014/main" id="{E93378F6-2CA7-7547-A1E0-F3DA9BCC928D}"/>
              </a:ext>
            </a:extLst>
          </p:cNvPr>
          <p:cNvSpPr>
            <a:spLocks noGrp="1"/>
          </p:cNvSpPr>
          <p:nvPr>
            <p:ph idx="1"/>
          </p:nvPr>
        </p:nvSpPr>
        <p:spPr/>
        <p:txBody>
          <a:bodyPr/>
          <a:lstStyle/>
          <a:p>
            <a:r>
              <a:rPr lang="en-US" dirty="0"/>
              <a:t>Taiwanese health insurance data: 38840 newly diagnosed patients with Asthma 2000-2010; compared to 4 matched patients (gender, age, index year)</a:t>
            </a:r>
          </a:p>
          <a:p>
            <a:r>
              <a:rPr lang="en-US" dirty="0"/>
              <a:t>Risk of incident OSA; cox proportional hazard model</a:t>
            </a:r>
          </a:p>
          <a:p>
            <a:r>
              <a:rPr lang="en-US" dirty="0" err="1"/>
              <a:t>aHR</a:t>
            </a:r>
            <a:r>
              <a:rPr lang="en-US" dirty="0"/>
              <a:t> 1.81 (23.8 in those visiting ER more than once per year)</a:t>
            </a:r>
          </a:p>
          <a:p>
            <a:r>
              <a:rPr lang="en-US" dirty="0"/>
              <a:t>HR 1.33 for ICS treatment. </a:t>
            </a:r>
          </a:p>
          <a:p>
            <a:r>
              <a:rPr lang="en-US" dirty="0"/>
              <a:t>Is this due to increased health contact? Also had higher comorbidities such as HTN, Rhinitis, GERD, Obesity. Adjustment for these only partially explained (2.5 -&gt;1.8)</a:t>
            </a:r>
          </a:p>
        </p:txBody>
      </p:sp>
    </p:spTree>
    <p:extLst>
      <p:ext uri="{BB962C8B-B14F-4D97-AF65-F5344CB8AC3E}">
        <p14:creationId xmlns:p14="http://schemas.microsoft.com/office/powerpoint/2010/main" val="2297562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C97F5-982F-9E4D-9CB3-9779316EAE63}"/>
              </a:ext>
            </a:extLst>
          </p:cNvPr>
          <p:cNvSpPr>
            <a:spLocks noGrp="1"/>
          </p:cNvSpPr>
          <p:nvPr>
            <p:ph type="title"/>
          </p:nvPr>
        </p:nvSpPr>
        <p:spPr/>
        <p:txBody>
          <a:bodyPr/>
          <a:lstStyle/>
          <a:p>
            <a:r>
              <a:rPr lang="en-US" dirty="0"/>
              <a:t>Direct methods influencing reactivity – possible?</a:t>
            </a:r>
          </a:p>
        </p:txBody>
      </p:sp>
      <p:sp>
        <p:nvSpPr>
          <p:cNvPr id="3" name="Content Placeholder 2">
            <a:extLst>
              <a:ext uri="{FF2B5EF4-FFF2-40B4-BE49-F238E27FC236}">
                <a16:creationId xmlns:a16="http://schemas.microsoft.com/office/drawing/2014/main" id="{35DC2914-4B94-6A4B-A5BA-B6159FD67B97}"/>
              </a:ext>
            </a:extLst>
          </p:cNvPr>
          <p:cNvSpPr>
            <a:spLocks noGrp="1"/>
          </p:cNvSpPr>
          <p:nvPr>
            <p:ph idx="1"/>
          </p:nvPr>
        </p:nvSpPr>
        <p:spPr>
          <a:xfrm>
            <a:off x="838200" y="1850338"/>
            <a:ext cx="10515600" cy="4351338"/>
          </a:xfrm>
        </p:spPr>
        <p:txBody>
          <a:bodyPr>
            <a:normAutofit fontScale="55000" lnSpcReduction="20000"/>
          </a:bodyPr>
          <a:lstStyle/>
          <a:p>
            <a:pPr marL="0" indent="0">
              <a:buNone/>
            </a:pPr>
            <a:r>
              <a:rPr lang="en-US" dirty="0">
                <a:hlinkClick r:id="rId3"/>
              </a:rPr>
              <a:t>https://jcsm.aasm.org/doi/full/10.5664/jcsm.27397</a:t>
            </a:r>
            <a:r>
              <a:rPr lang="en-US" dirty="0"/>
              <a:t> </a:t>
            </a:r>
          </a:p>
          <a:p>
            <a:r>
              <a:rPr lang="en-US" dirty="0"/>
              <a:t>Vagal tone: Muller maneuver -&gt; more vagal tone -&gt; airway muscarinic receptors -&gt; bronchoconstriction -&gt; nocturnal asthma</a:t>
            </a:r>
          </a:p>
          <a:p>
            <a:r>
              <a:rPr lang="en-US" dirty="0"/>
              <a:t>Laryngeal stimulation -&gt; parasympathetic activation that includes trachea / bronchi</a:t>
            </a:r>
          </a:p>
          <a:p>
            <a:r>
              <a:rPr lang="en-US" dirty="0"/>
              <a:t>Negative intrathoracic efforts -&gt; increased thoracic blood volume</a:t>
            </a:r>
          </a:p>
          <a:p>
            <a:r>
              <a:rPr lang="en-US" dirty="0"/>
              <a:t>CIH/Hypoxia -&gt; increased bronchial reactivity to methacholine challenge and 65</a:t>
            </a:r>
          </a:p>
          <a:p>
            <a:pPr lvl="1"/>
            <a:r>
              <a:rPr lang="en-US" dirty="0"/>
              <a:t>Also – more remodeling</a:t>
            </a:r>
          </a:p>
          <a:p>
            <a:r>
              <a:rPr lang="en-US" dirty="0"/>
              <a:t>Increased local inflammation from trauma/snoring</a:t>
            </a:r>
          </a:p>
          <a:p>
            <a:r>
              <a:rPr lang="en-US" dirty="0"/>
              <a:t>Increased systemic inflammation (elevated CRP in dose-response)</a:t>
            </a:r>
          </a:p>
          <a:p>
            <a:r>
              <a:rPr lang="en-US" dirty="0"/>
              <a:t>Treatments: Oral steroids increase risk of OSA (M. </a:t>
            </a:r>
            <a:r>
              <a:rPr lang="en-US" dirty="0" err="1"/>
              <a:t>Yigla</a:t>
            </a:r>
            <a:r>
              <a:rPr lang="en-US" dirty="0"/>
              <a:t>, N. Tov, A. Solomonov, A.H.E. Rubin, D. </a:t>
            </a:r>
            <a:r>
              <a:rPr lang="en-US" dirty="0" err="1"/>
              <a:t>Harlev</a:t>
            </a:r>
            <a:r>
              <a:rPr lang="en-US" b="1" dirty="0" err="1"/>
              <a:t>Difficult</a:t>
            </a:r>
            <a:r>
              <a:rPr lang="en-US" b="1" dirty="0"/>
              <a:t>-to-control asthma and </a:t>
            </a:r>
            <a:r>
              <a:rPr lang="en-US" b="1" dirty="0" err="1"/>
              <a:t>ohstructive</a:t>
            </a:r>
            <a:r>
              <a:rPr lang="en-US" b="1" dirty="0"/>
              <a:t> sleep apnea </a:t>
            </a:r>
            <a:r>
              <a:rPr lang="en-US" dirty="0"/>
              <a:t>J Asthma, 40 (2003), pp. 865-871), </a:t>
            </a:r>
          </a:p>
          <a:p>
            <a:pPr lvl="1"/>
            <a:r>
              <a:rPr lang="en-US" dirty="0"/>
              <a:t>ICS maybe too M. Teodorescu, F.B. </a:t>
            </a:r>
            <a:r>
              <a:rPr lang="en-US" dirty="0" err="1"/>
              <a:t>Consens</a:t>
            </a:r>
            <a:r>
              <a:rPr lang="en-US" dirty="0"/>
              <a:t>, W.F. Bria, M.J. Coffey, M.S. McMorris, K.J. Weatherwax, </a:t>
            </a:r>
            <a:r>
              <a:rPr lang="en-US" i="1" dirty="0"/>
              <a:t>et al. </a:t>
            </a:r>
            <a:r>
              <a:rPr lang="en-US" b="1" dirty="0"/>
              <a:t>Predictors of habitual snoring and obstructive sleep apnea risk in patients with asthma </a:t>
            </a:r>
            <a:r>
              <a:rPr lang="en-US" dirty="0"/>
              <a:t>Chest, 135 (2009), pp. 1125-1132</a:t>
            </a:r>
          </a:p>
          <a:p>
            <a:r>
              <a:rPr lang="en-US" dirty="0"/>
              <a:t>OSA (in dose response to increase AHI) increases markers seen with neutrophil-predominant asthma such as IL-8</a:t>
            </a:r>
          </a:p>
          <a:p>
            <a:pPr lvl="1"/>
            <a:r>
              <a:rPr lang="en-US" dirty="0"/>
              <a:t> </a:t>
            </a:r>
            <a:r>
              <a:rPr lang="en-US" dirty="0" err="1"/>
              <a:t>Taillé</a:t>
            </a:r>
            <a:r>
              <a:rPr lang="en-US" dirty="0"/>
              <a:t> C, </a:t>
            </a:r>
            <a:r>
              <a:rPr lang="en-US" dirty="0" err="1"/>
              <a:t>Rouvel-Tallec</a:t>
            </a:r>
            <a:r>
              <a:rPr lang="en-US" dirty="0"/>
              <a:t> A, </a:t>
            </a:r>
            <a:r>
              <a:rPr lang="en-US" dirty="0" err="1"/>
              <a:t>Stoica</a:t>
            </a:r>
            <a:r>
              <a:rPr lang="en-US" dirty="0"/>
              <a:t> M, </a:t>
            </a:r>
            <a:r>
              <a:rPr lang="en-US" dirty="0" err="1"/>
              <a:t>Danel</a:t>
            </a:r>
            <a:r>
              <a:rPr lang="en-US" dirty="0"/>
              <a:t> C, </a:t>
            </a:r>
            <a:r>
              <a:rPr lang="en-US" dirty="0" err="1"/>
              <a:t>Dehoux</a:t>
            </a:r>
            <a:r>
              <a:rPr lang="en-US" dirty="0"/>
              <a:t> M, Marin-Esteban V, et al. Obstructive sleep </a:t>
            </a:r>
            <a:r>
              <a:rPr lang="en-US" dirty="0" err="1"/>
              <a:t>apnoea</a:t>
            </a:r>
            <a:r>
              <a:rPr lang="en-US" dirty="0"/>
              <a:t> modulates airway inflammation and </a:t>
            </a:r>
            <a:r>
              <a:rPr lang="en-US" dirty="0" err="1"/>
              <a:t>remodelling</a:t>
            </a:r>
            <a:r>
              <a:rPr lang="en-US" dirty="0"/>
              <a:t> in severe asthma. </a:t>
            </a:r>
            <a:r>
              <a:rPr lang="en-US" dirty="0" err="1"/>
              <a:t>PLoS</a:t>
            </a:r>
            <a:r>
              <a:rPr lang="en-US" dirty="0"/>
              <a:t> One 2016;11:e0150042.</a:t>
            </a:r>
          </a:p>
          <a:p>
            <a:pPr lvl="1"/>
            <a:r>
              <a:rPr lang="en-US" dirty="0"/>
              <a:t>Moore WC, Meyers DA, Wenzel SE, Teague WG, Li H, Li X, et al. Identification of asthma phenotypes using cluster analysis in the Severe Asthma Research Program. Am J Respir Crit Care Med 2010;181:315-23.</a:t>
            </a:r>
          </a:p>
          <a:p>
            <a:pPr lvl="1"/>
            <a:endParaRPr lang="en-US" dirty="0"/>
          </a:p>
          <a:p>
            <a:endParaRPr lang="en-US" dirty="0"/>
          </a:p>
          <a:p>
            <a:endParaRPr lang="en-US" dirty="0"/>
          </a:p>
          <a:p>
            <a:endParaRPr lang="en-US" dirty="0"/>
          </a:p>
        </p:txBody>
      </p:sp>
    </p:spTree>
    <p:extLst>
      <p:ext uri="{BB962C8B-B14F-4D97-AF65-F5344CB8AC3E}">
        <p14:creationId xmlns:p14="http://schemas.microsoft.com/office/powerpoint/2010/main" val="11448245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81611E30-B52F-3C49-A62A-65DA759D4772}"/>
              </a:ext>
            </a:extLst>
          </p:cNvPr>
          <p:cNvPicPr>
            <a:picLocks noGrp="1" noChangeAspect="1"/>
          </p:cNvPicPr>
          <p:nvPr>
            <p:ph idx="1"/>
          </p:nvPr>
        </p:nvPicPr>
        <p:blipFill>
          <a:blip r:embed="rId3"/>
          <a:stretch>
            <a:fillRect/>
          </a:stretch>
        </p:blipFill>
        <p:spPr>
          <a:xfrm>
            <a:off x="1134762" y="629775"/>
            <a:ext cx="9599140" cy="5598450"/>
          </a:xfrm>
          <a:prstGeom prst="rect">
            <a:avLst/>
          </a:prstGeom>
        </p:spPr>
      </p:pic>
    </p:spTree>
    <p:extLst>
      <p:ext uri="{BB962C8B-B14F-4D97-AF65-F5344CB8AC3E}">
        <p14:creationId xmlns:p14="http://schemas.microsoft.com/office/powerpoint/2010/main" val="36224021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78E26-1558-B54D-9390-374985A974E3}"/>
              </a:ext>
            </a:extLst>
          </p:cNvPr>
          <p:cNvSpPr>
            <a:spLocks noGrp="1"/>
          </p:cNvSpPr>
          <p:nvPr>
            <p:ph type="title"/>
          </p:nvPr>
        </p:nvSpPr>
        <p:spPr/>
        <p:txBody>
          <a:bodyPr>
            <a:noAutofit/>
          </a:bodyPr>
          <a:lstStyle/>
          <a:p>
            <a:r>
              <a:rPr lang="en-US" sz="2000" dirty="0"/>
              <a:t>The prevalence of sleep impairments and predictors of sleep quality among patients with asthma. </a:t>
            </a:r>
            <a:r>
              <a:rPr lang="en-US" sz="2000" i="1" dirty="0" err="1"/>
              <a:t>Braido</a:t>
            </a:r>
            <a:r>
              <a:rPr lang="en-US" sz="2000" i="1" dirty="0"/>
              <a:t> F, </a:t>
            </a:r>
            <a:r>
              <a:rPr lang="en-US" sz="2000" i="1" dirty="0" err="1"/>
              <a:t>Baiardini</a:t>
            </a:r>
            <a:r>
              <a:rPr lang="en-US" sz="2000" i="1" dirty="0"/>
              <a:t> I, </a:t>
            </a:r>
            <a:r>
              <a:rPr lang="en-US" sz="2000" i="1" dirty="0" err="1"/>
              <a:t>Ferrando</a:t>
            </a:r>
            <a:r>
              <a:rPr lang="en-US" sz="2000" i="1" dirty="0"/>
              <a:t> M, </a:t>
            </a:r>
            <a:r>
              <a:rPr lang="en-US" sz="2000" i="1" dirty="0" err="1"/>
              <a:t>Scichilone</a:t>
            </a:r>
            <a:r>
              <a:rPr lang="en-US" sz="2000" i="1" dirty="0"/>
              <a:t> N, </a:t>
            </a:r>
            <a:r>
              <a:rPr lang="en-US" sz="2000" i="1" dirty="0" err="1"/>
              <a:t>Santus</a:t>
            </a:r>
            <a:r>
              <a:rPr lang="en-US" sz="2000" i="1" dirty="0"/>
              <a:t> P, </a:t>
            </a:r>
            <a:r>
              <a:rPr lang="en-US" sz="2000" i="1" dirty="0" err="1"/>
              <a:t>Petrone</a:t>
            </a:r>
            <a:r>
              <a:rPr lang="en-US" sz="2000" i="1" dirty="0"/>
              <a:t> A, Di Marco F, </a:t>
            </a:r>
            <a:r>
              <a:rPr lang="en-US" sz="2000" i="1" dirty="0" err="1"/>
              <a:t>Corsico</a:t>
            </a:r>
            <a:r>
              <a:rPr lang="en-US" sz="2000" i="1" dirty="0"/>
              <a:t> AG, </a:t>
            </a:r>
            <a:r>
              <a:rPr lang="en-US" sz="2000" i="1" dirty="0" err="1"/>
              <a:t>Zanforlin</a:t>
            </a:r>
            <a:r>
              <a:rPr lang="en-US" sz="2000" i="1" dirty="0"/>
              <a:t> A, Milanese M, </a:t>
            </a:r>
            <a:r>
              <a:rPr lang="en-US" sz="2000" i="1" dirty="0" err="1"/>
              <a:t>Steinhilber</a:t>
            </a:r>
            <a:r>
              <a:rPr lang="en-US" sz="2000" i="1" dirty="0"/>
              <a:t> G, </a:t>
            </a:r>
            <a:r>
              <a:rPr lang="en-US" sz="2000" i="1" dirty="0" err="1"/>
              <a:t>Bonavia</a:t>
            </a:r>
            <a:r>
              <a:rPr lang="en-US" sz="2000" i="1" dirty="0"/>
              <a:t> M, </a:t>
            </a:r>
            <a:r>
              <a:rPr lang="en-US" sz="2000" i="1" dirty="0" err="1"/>
              <a:t>Pirina</a:t>
            </a:r>
            <a:r>
              <a:rPr lang="en-US" sz="2000" i="1" dirty="0"/>
              <a:t> P, </a:t>
            </a:r>
            <a:r>
              <a:rPr lang="en-US" sz="2000" i="1" dirty="0" err="1"/>
              <a:t>Micheletto</a:t>
            </a:r>
            <a:r>
              <a:rPr lang="en-US" sz="2000" i="1" dirty="0"/>
              <a:t> C, D'Amato M, </a:t>
            </a:r>
            <a:r>
              <a:rPr lang="en-US" sz="2000" i="1" dirty="0" err="1"/>
              <a:t>Lacedonia</a:t>
            </a:r>
            <a:r>
              <a:rPr lang="en-US" sz="2000" i="1" dirty="0"/>
              <a:t> D, </a:t>
            </a:r>
            <a:r>
              <a:rPr lang="en-US" sz="2000" i="1" dirty="0" err="1"/>
              <a:t>Benassi</a:t>
            </a:r>
            <a:r>
              <a:rPr lang="en-US" sz="2000" i="1" dirty="0"/>
              <a:t> F, </a:t>
            </a:r>
            <a:r>
              <a:rPr lang="en-US" sz="2000" i="1" dirty="0" err="1"/>
              <a:t>Propati</a:t>
            </a:r>
            <a:r>
              <a:rPr lang="en-US" sz="2000" i="1" dirty="0"/>
              <a:t> A, Ruggeri P, </a:t>
            </a:r>
            <a:r>
              <a:rPr lang="en-US" sz="2000" i="1" dirty="0" err="1"/>
              <a:t>Tursi</a:t>
            </a:r>
            <a:r>
              <a:rPr lang="en-US" sz="2000" i="1" dirty="0"/>
              <a:t> F, </a:t>
            </a:r>
            <a:r>
              <a:rPr lang="en-US" sz="2000" i="1" dirty="0" err="1"/>
              <a:t>Bocchino</a:t>
            </a:r>
            <a:r>
              <a:rPr lang="en-US" sz="2000" i="1" dirty="0"/>
              <a:t> ML, Patella V, </a:t>
            </a:r>
            <a:r>
              <a:rPr lang="en-US" sz="2000" i="1" dirty="0" err="1"/>
              <a:t>Canonica</a:t>
            </a:r>
            <a:r>
              <a:rPr lang="en-US" sz="2000" i="1" dirty="0"/>
              <a:t> GW, Blasi F  J Asthma. 2021 Apr; 58(4):481-487.</a:t>
            </a:r>
            <a:br>
              <a:rPr lang="en-US" sz="2000" i="1" dirty="0"/>
            </a:br>
            <a:endParaRPr lang="en-US" sz="2000" dirty="0"/>
          </a:p>
        </p:txBody>
      </p:sp>
      <p:sp>
        <p:nvSpPr>
          <p:cNvPr id="3" name="Content Placeholder 2">
            <a:extLst>
              <a:ext uri="{FF2B5EF4-FFF2-40B4-BE49-F238E27FC236}">
                <a16:creationId xmlns:a16="http://schemas.microsoft.com/office/drawing/2014/main" id="{84A70C4B-900F-A64F-B0BC-2AC90850FD95}"/>
              </a:ext>
            </a:extLst>
          </p:cNvPr>
          <p:cNvSpPr>
            <a:spLocks noGrp="1"/>
          </p:cNvSpPr>
          <p:nvPr>
            <p:ph idx="1"/>
          </p:nvPr>
        </p:nvSpPr>
        <p:spPr/>
        <p:txBody>
          <a:bodyPr/>
          <a:lstStyle/>
          <a:p>
            <a:r>
              <a:rPr lang="en-US" dirty="0"/>
              <a:t>30 centers in Italy; filled out PSQI (Pittsburgh Sleep Quality Index), ACT, T5SS (rhinitis symptoms), SA-SDQ, Gerd Impact Scale</a:t>
            </a:r>
          </a:p>
          <a:p>
            <a:r>
              <a:rPr lang="en-US" dirty="0"/>
              <a:t>1150 patients with asthma filled out </a:t>
            </a:r>
            <a:r>
              <a:rPr lang="en-US" dirty="0" err="1"/>
              <a:t>questionaires</a:t>
            </a:r>
            <a:endParaRPr lang="en-US" dirty="0"/>
          </a:p>
          <a:p>
            <a:r>
              <a:rPr lang="en-US" dirty="0"/>
              <a:t>No difference in sleep quality between w/ and w/o rhinitis, but </a:t>
            </a:r>
            <a:r>
              <a:rPr lang="en-US" dirty="0" err="1"/>
              <a:t>Rhinasthma</a:t>
            </a:r>
            <a:r>
              <a:rPr lang="en-US" dirty="0"/>
              <a:t> score was independently associated.</a:t>
            </a:r>
          </a:p>
          <a:p>
            <a:r>
              <a:rPr lang="en-US" dirty="0"/>
              <a:t>Uncontrolled asthma (by ACT) -&gt; 3.3 OR for poor sleep quality.</a:t>
            </a:r>
          </a:p>
          <a:p>
            <a:r>
              <a:rPr lang="en-US" dirty="0"/>
              <a:t>Interestingly, SASDQ was not- seems to be a common thread that sleep is generally poor in asthma, but not exclusively because of OSA. </a:t>
            </a:r>
          </a:p>
        </p:txBody>
      </p:sp>
    </p:spTree>
    <p:extLst>
      <p:ext uri="{BB962C8B-B14F-4D97-AF65-F5344CB8AC3E}">
        <p14:creationId xmlns:p14="http://schemas.microsoft.com/office/powerpoint/2010/main" val="5132606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A5209-A3F7-844B-87AC-A10E30A0BA56}"/>
              </a:ext>
            </a:extLst>
          </p:cNvPr>
          <p:cNvSpPr>
            <a:spLocks noGrp="1"/>
          </p:cNvSpPr>
          <p:nvPr>
            <p:ph type="title"/>
          </p:nvPr>
        </p:nvSpPr>
        <p:spPr/>
        <p:txBody>
          <a:bodyPr/>
          <a:lstStyle/>
          <a:p>
            <a:r>
              <a:rPr lang="en-US" dirty="0"/>
              <a:t>SA-SDQ in asthma?</a:t>
            </a:r>
          </a:p>
        </p:txBody>
      </p:sp>
      <p:sp>
        <p:nvSpPr>
          <p:cNvPr id="3" name="Content Placeholder 2">
            <a:extLst>
              <a:ext uri="{FF2B5EF4-FFF2-40B4-BE49-F238E27FC236}">
                <a16:creationId xmlns:a16="http://schemas.microsoft.com/office/drawing/2014/main" id="{E6B54C26-DE28-404B-A0B1-C45182976791}"/>
              </a:ext>
            </a:extLst>
          </p:cNvPr>
          <p:cNvSpPr>
            <a:spLocks noGrp="1"/>
          </p:cNvSpPr>
          <p:nvPr>
            <p:ph idx="1"/>
          </p:nvPr>
        </p:nvSpPr>
        <p:spPr/>
        <p:txBody>
          <a:bodyPr>
            <a:normAutofit fontScale="70000" lnSpcReduction="20000"/>
          </a:bodyPr>
          <a:lstStyle/>
          <a:p>
            <a:r>
              <a:rPr lang="en-US" dirty="0"/>
              <a:t>Original study: Douglass AB, Bornstein R, Nino-Murcia G, et al. The Sleep Disorders Questionnaire. I: Creation and multivariate structure of SDQ. Sleep 1994;17:160-7.</a:t>
            </a:r>
          </a:p>
          <a:p>
            <a:r>
              <a:rPr lang="en-US" dirty="0"/>
              <a:t>Its eight symptom items asked about loud snoring disruptive to the bed partner, pauses in breathing during sleep, sudden gasping arousals from sleep, worsening of snoring while supine or after alcohol, nocturnal sweating and nasal congestion, and history of hypertension</a:t>
            </a:r>
          </a:p>
          <a:p>
            <a:pPr marL="0" indent="0">
              <a:buNone/>
            </a:pPr>
            <a:r>
              <a:rPr lang="en-US" dirty="0"/>
              <a:t>	- thus, one would expect that it is specific to upper airway pathology – but is it? Additionally, it predicts OSAS, not OSA (can be good or bad)</a:t>
            </a:r>
          </a:p>
          <a:p>
            <a:pPr marL="0" indent="0">
              <a:buNone/>
            </a:pPr>
            <a:endParaRPr lang="en-US" dirty="0"/>
          </a:p>
          <a:p>
            <a:r>
              <a:rPr lang="en-US" dirty="0"/>
              <a:t>“This instrument has high diagnostic value in comparison to other sleep apnea screening instruments (45). Although the SA-SDQ has not been validated specifically in asthma patients, the scale does predict PSG-diagnosed OSA well in other samples (46, 47).</a:t>
            </a:r>
          </a:p>
          <a:p>
            <a:pPr marL="0" indent="0">
              <a:buNone/>
            </a:pPr>
            <a:endParaRPr lang="en-US" dirty="0"/>
          </a:p>
          <a:p>
            <a:pPr marL="0" indent="0">
              <a:buNone/>
            </a:pPr>
            <a:endParaRPr lang="en-US" dirty="0"/>
          </a:p>
          <a:p>
            <a:r>
              <a:rPr lang="en-US" dirty="0"/>
              <a:t>Does not appear that this has been validated in asthma; concerning for the validity of the </a:t>
            </a:r>
            <a:r>
              <a:rPr lang="en-US" dirty="0" err="1"/>
              <a:t>hRQOL</a:t>
            </a:r>
            <a:r>
              <a:rPr lang="en-US" dirty="0"/>
              <a:t> studies; discuss in paper..</a:t>
            </a:r>
          </a:p>
          <a:p>
            <a:endParaRPr lang="en-US" dirty="0"/>
          </a:p>
        </p:txBody>
      </p:sp>
    </p:spTree>
    <p:extLst>
      <p:ext uri="{BB962C8B-B14F-4D97-AF65-F5344CB8AC3E}">
        <p14:creationId xmlns:p14="http://schemas.microsoft.com/office/powerpoint/2010/main" val="34914190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B7D51-9C74-7940-B2B6-5F6263451E0B}"/>
              </a:ext>
            </a:extLst>
          </p:cNvPr>
          <p:cNvSpPr>
            <a:spLocks noGrp="1"/>
          </p:cNvSpPr>
          <p:nvPr>
            <p:ph type="title"/>
          </p:nvPr>
        </p:nvSpPr>
        <p:spPr/>
        <p:txBody>
          <a:bodyPr>
            <a:normAutofit/>
          </a:bodyPr>
          <a:lstStyle/>
          <a:p>
            <a:r>
              <a:rPr lang="en-US" dirty="0"/>
              <a:t>Haven’t reviewed these: </a:t>
            </a:r>
          </a:p>
        </p:txBody>
      </p:sp>
      <p:sp>
        <p:nvSpPr>
          <p:cNvPr id="3" name="Content Placeholder 2">
            <a:extLst>
              <a:ext uri="{FF2B5EF4-FFF2-40B4-BE49-F238E27FC236}">
                <a16:creationId xmlns:a16="http://schemas.microsoft.com/office/drawing/2014/main" id="{BCE787B4-B7AE-DD43-9A8E-13E964438884}"/>
              </a:ext>
            </a:extLst>
          </p:cNvPr>
          <p:cNvSpPr>
            <a:spLocks noGrp="1"/>
          </p:cNvSpPr>
          <p:nvPr>
            <p:ph idx="1"/>
          </p:nvPr>
        </p:nvSpPr>
        <p:spPr/>
        <p:txBody>
          <a:bodyPr>
            <a:normAutofit fontScale="55000" lnSpcReduction="20000"/>
          </a:bodyPr>
          <a:lstStyle/>
          <a:p>
            <a:r>
              <a:rPr lang="en-US" dirty="0"/>
              <a:t>Other Epidemiologic links From  https://</a:t>
            </a:r>
            <a:r>
              <a:rPr lang="en-US" dirty="0" err="1"/>
              <a:t>www.atsjournals.org</a:t>
            </a:r>
            <a:r>
              <a:rPr lang="en-US" dirty="0"/>
              <a:t>/</a:t>
            </a:r>
            <a:r>
              <a:rPr lang="en-US" dirty="0" err="1"/>
              <a:t>doi</a:t>
            </a:r>
            <a:r>
              <a:rPr lang="en-US" dirty="0"/>
              <a:t>/full/10.1164/rccm.201810-1838TR</a:t>
            </a:r>
          </a:p>
          <a:p>
            <a:r>
              <a:rPr lang="en-US" dirty="0"/>
              <a:t>“worse daytime and nighttime asthma symptoms, bronchodilator use, FEV</a:t>
            </a:r>
            <a:r>
              <a:rPr lang="en-US" baseline="-25000" dirty="0"/>
              <a:t>1</a:t>
            </a:r>
            <a:r>
              <a:rPr lang="en-US" dirty="0"/>
              <a:t> decline in time, increased exacerbations, and reduced quality of life have been documented in patients with asthma (</a:t>
            </a:r>
            <a:r>
              <a:rPr lang="en-US" dirty="0">
                <a:hlinkClick r:id="rId3"/>
              </a:rPr>
              <a:t>6</a:t>
            </a:r>
            <a:r>
              <a:rPr lang="en-US" dirty="0"/>
              <a:t>–</a:t>
            </a:r>
            <a:r>
              <a:rPr lang="en-US" dirty="0">
                <a:hlinkClick r:id="rId3"/>
              </a:rPr>
              <a:t>8</a:t>
            </a:r>
            <a:r>
              <a:rPr lang="en-US" dirty="0"/>
              <a:t>, </a:t>
            </a:r>
            <a:r>
              <a:rPr lang="en-US" dirty="0">
                <a:hlinkClick r:id="rId3"/>
              </a:rPr>
              <a:t>61</a:t>
            </a:r>
            <a:r>
              <a:rPr lang="en-US" dirty="0"/>
              <a:t>–</a:t>
            </a:r>
            <a:r>
              <a:rPr lang="en-US" dirty="0">
                <a:hlinkClick r:id="rId3"/>
              </a:rPr>
              <a:t>64</a:t>
            </a:r>
            <a:r>
              <a:rPr lang="en-US" dirty="0"/>
              <a:t>),”</a:t>
            </a:r>
          </a:p>
          <a:p>
            <a:r>
              <a:rPr lang="en-US" dirty="0"/>
              <a:t>7.Teodorescu M, </a:t>
            </a:r>
            <a:r>
              <a:rPr lang="en-US" dirty="0" err="1"/>
              <a:t>Polomis</a:t>
            </a:r>
            <a:r>
              <a:rPr lang="en-US" dirty="0"/>
              <a:t> DA, </a:t>
            </a:r>
            <a:r>
              <a:rPr lang="en-US" dirty="0" err="1"/>
              <a:t>Gangnon</a:t>
            </a:r>
            <a:r>
              <a:rPr lang="en-US" dirty="0"/>
              <a:t> RE, </a:t>
            </a:r>
            <a:r>
              <a:rPr lang="en-US" dirty="0" err="1"/>
              <a:t>Fedie</a:t>
            </a:r>
            <a:r>
              <a:rPr lang="en-US" dirty="0"/>
              <a:t> JE, </a:t>
            </a:r>
            <a:r>
              <a:rPr lang="en-US" dirty="0" err="1"/>
              <a:t>Consens</a:t>
            </a:r>
            <a:r>
              <a:rPr lang="en-US" dirty="0"/>
              <a:t> FB, </a:t>
            </a:r>
            <a:r>
              <a:rPr lang="en-US" dirty="0" err="1"/>
              <a:t>Chervin</a:t>
            </a:r>
            <a:r>
              <a:rPr lang="en-US" dirty="0"/>
              <a:t> RD, </a:t>
            </a:r>
            <a:r>
              <a:rPr lang="en-US" i="1" dirty="0"/>
              <a:t>et al</a:t>
            </a:r>
            <a:r>
              <a:rPr lang="en-US" dirty="0"/>
              <a:t>. Asthma control and its relationship with obstructive sleep apnea (OSA) in older adults. </a:t>
            </a:r>
            <a:r>
              <a:rPr lang="en-US" i="1" dirty="0"/>
              <a:t>Sleep </a:t>
            </a:r>
            <a:r>
              <a:rPr lang="en-US" i="1" dirty="0" err="1"/>
              <a:t>Disord</a:t>
            </a:r>
            <a:r>
              <a:rPr lang="en-US" dirty="0"/>
              <a:t> 2013;2013:251567.</a:t>
            </a:r>
            <a:r>
              <a:rPr lang="en-US" dirty="0">
                <a:hlinkClick r:id="rId4"/>
              </a:rPr>
              <a:t>Crossref</a:t>
            </a:r>
            <a:r>
              <a:rPr lang="en-US" dirty="0"/>
              <a:t>, </a:t>
            </a:r>
            <a:r>
              <a:rPr lang="en-US" dirty="0">
                <a:hlinkClick r:id="rId5"/>
              </a:rPr>
              <a:t>Medline</a:t>
            </a:r>
            <a:r>
              <a:rPr lang="en-US" dirty="0"/>
              <a:t>, </a:t>
            </a:r>
            <a:r>
              <a:rPr lang="en-US" dirty="0">
                <a:hlinkClick r:id="rId6"/>
              </a:rPr>
              <a:t>Google Scholar</a:t>
            </a:r>
            <a:endParaRPr lang="en-US" dirty="0"/>
          </a:p>
          <a:p>
            <a:r>
              <a:rPr lang="en-US" dirty="0"/>
              <a:t>62.Teodorescu M, </a:t>
            </a:r>
            <a:r>
              <a:rPr lang="en-US" dirty="0" err="1"/>
              <a:t>Polomis</a:t>
            </a:r>
            <a:r>
              <a:rPr lang="en-US" dirty="0"/>
              <a:t> DA, Teodorescu MC, </a:t>
            </a:r>
            <a:r>
              <a:rPr lang="en-US" dirty="0" err="1"/>
              <a:t>Gangnon</a:t>
            </a:r>
            <a:r>
              <a:rPr lang="en-US" dirty="0"/>
              <a:t> RE, Peterson AG, </a:t>
            </a:r>
            <a:r>
              <a:rPr lang="en-US" dirty="0" err="1"/>
              <a:t>Consens</a:t>
            </a:r>
            <a:r>
              <a:rPr lang="en-US" dirty="0"/>
              <a:t> FB, </a:t>
            </a:r>
            <a:r>
              <a:rPr lang="en-US" i="1" dirty="0"/>
              <a:t>et al</a:t>
            </a:r>
            <a:r>
              <a:rPr lang="en-US" dirty="0"/>
              <a:t>. Association of obstructive sleep apnea risk or diagnosis with daytime asthma in adults. </a:t>
            </a:r>
            <a:r>
              <a:rPr lang="en-US" i="1" dirty="0"/>
              <a:t>J Asthma</a:t>
            </a:r>
            <a:r>
              <a:rPr lang="en-US" dirty="0"/>
              <a:t> 2012;49:620–628.</a:t>
            </a:r>
            <a:r>
              <a:rPr lang="en-US" dirty="0">
                <a:hlinkClick r:id="rId7"/>
              </a:rPr>
              <a:t>Crossref</a:t>
            </a:r>
            <a:r>
              <a:rPr lang="en-US" dirty="0"/>
              <a:t>, </a:t>
            </a:r>
            <a:r>
              <a:rPr lang="en-US" dirty="0">
                <a:hlinkClick r:id="rId8"/>
              </a:rPr>
              <a:t>Medline</a:t>
            </a:r>
            <a:r>
              <a:rPr lang="en-US" dirty="0"/>
              <a:t>, </a:t>
            </a:r>
            <a:r>
              <a:rPr lang="en-US" dirty="0">
                <a:hlinkClick r:id="rId9"/>
              </a:rPr>
              <a:t>Google Scholar</a:t>
            </a:r>
            <a:endParaRPr lang="en-US" dirty="0"/>
          </a:p>
          <a:p>
            <a:r>
              <a:rPr lang="en-US" dirty="0"/>
              <a:t>63.Wang TY, Lo YL, Lin SM, Huang CD, Chung FT, Lin HC, </a:t>
            </a:r>
            <a:r>
              <a:rPr lang="en-US" i="1" dirty="0"/>
              <a:t>et al</a:t>
            </a:r>
            <a:r>
              <a:rPr lang="en-US" dirty="0"/>
              <a:t>. Obstructive sleep </a:t>
            </a:r>
            <a:r>
              <a:rPr lang="en-US" dirty="0" err="1"/>
              <a:t>apnoea</a:t>
            </a:r>
            <a:r>
              <a:rPr lang="en-US" dirty="0"/>
              <a:t> accelerates FEV</a:t>
            </a:r>
            <a:r>
              <a:rPr lang="en-US" baseline="-25000" dirty="0"/>
              <a:t>1</a:t>
            </a:r>
            <a:r>
              <a:rPr lang="en-US" dirty="0"/>
              <a:t> decline in asthmatic patients. </a:t>
            </a:r>
            <a:r>
              <a:rPr lang="en-US" i="1" dirty="0"/>
              <a:t>BMC </a:t>
            </a:r>
            <a:r>
              <a:rPr lang="en-US" i="1" dirty="0" err="1"/>
              <a:t>Pulm</a:t>
            </a:r>
            <a:r>
              <a:rPr lang="en-US" i="1" dirty="0"/>
              <a:t> Med</a:t>
            </a:r>
            <a:r>
              <a:rPr lang="en-US" dirty="0"/>
              <a:t> 2017;17:55.</a:t>
            </a:r>
            <a:r>
              <a:rPr lang="en-US" dirty="0">
                <a:hlinkClick r:id="rId10"/>
              </a:rPr>
              <a:t>Crossref</a:t>
            </a:r>
            <a:r>
              <a:rPr lang="en-US" dirty="0"/>
              <a:t>, </a:t>
            </a:r>
            <a:r>
              <a:rPr lang="en-US" dirty="0">
                <a:hlinkClick r:id="rId11"/>
              </a:rPr>
              <a:t>Medline</a:t>
            </a:r>
            <a:r>
              <a:rPr lang="en-US" dirty="0"/>
              <a:t>, </a:t>
            </a:r>
            <a:r>
              <a:rPr lang="en-US" dirty="0">
                <a:hlinkClick r:id="rId12"/>
              </a:rPr>
              <a:t>Google Scholar</a:t>
            </a:r>
            <a:endParaRPr lang="en-US" dirty="0"/>
          </a:p>
          <a:p>
            <a:r>
              <a:rPr lang="en-US" dirty="0"/>
              <a:t>64.Wang Y, Liu K, Hu K, Yang J, Li Z, </a:t>
            </a:r>
            <a:r>
              <a:rPr lang="en-US" dirty="0" err="1"/>
              <a:t>Nie</a:t>
            </a:r>
            <a:r>
              <a:rPr lang="en-US" dirty="0"/>
              <a:t> M, </a:t>
            </a:r>
            <a:r>
              <a:rPr lang="en-US" i="1" dirty="0"/>
              <a:t>et al</a:t>
            </a:r>
            <a:r>
              <a:rPr lang="en-US" dirty="0"/>
              <a:t>. Impact of obstructive sleep apnea on severe asthma exacerbations. </a:t>
            </a:r>
            <a:r>
              <a:rPr lang="en-US" i="1" dirty="0"/>
              <a:t>Sleep Med</a:t>
            </a:r>
            <a:r>
              <a:rPr lang="en-US" dirty="0"/>
              <a:t> 2016;26:1–5.</a:t>
            </a:r>
            <a:r>
              <a:rPr lang="en-US" dirty="0">
                <a:hlinkClick r:id="rId13"/>
              </a:rPr>
              <a:t>Crossref</a:t>
            </a:r>
            <a:r>
              <a:rPr lang="en-US" dirty="0"/>
              <a:t>, </a:t>
            </a:r>
            <a:r>
              <a:rPr lang="en-US" dirty="0">
                <a:hlinkClick r:id="rId14"/>
              </a:rPr>
              <a:t>Medline</a:t>
            </a:r>
            <a:r>
              <a:rPr lang="en-US" dirty="0"/>
              <a:t>, </a:t>
            </a:r>
            <a:r>
              <a:rPr lang="en-US" dirty="0">
                <a:hlinkClick r:id="rId15"/>
              </a:rPr>
              <a:t>Google Scholar</a:t>
            </a:r>
            <a:endParaRPr lang="en-US" dirty="0"/>
          </a:p>
          <a:p>
            <a:r>
              <a:rPr lang="en-US" dirty="0"/>
              <a:t>60. Tay TR, Radhakrishna N, </a:t>
            </a:r>
            <a:r>
              <a:rPr lang="en-US" dirty="0" err="1"/>
              <a:t>Hore</a:t>
            </a:r>
            <a:r>
              <a:rPr lang="en-US" dirty="0"/>
              <a:t>-Lacy F, Smith C, Hoy R, </a:t>
            </a:r>
            <a:r>
              <a:rPr lang="en-US" dirty="0" err="1"/>
              <a:t>Dabscheck</a:t>
            </a:r>
            <a:r>
              <a:rPr lang="en-US" dirty="0"/>
              <a:t> E, et al. Comorbidities in difficult asthma are independent risk factors for frequent exacerbations, poor control and diminished quality of life. Respirology (Carlton, Vic) 2016;21:1384-90.</a:t>
            </a:r>
          </a:p>
          <a:p>
            <a:r>
              <a:rPr lang="en-US" dirty="0"/>
              <a:t>From </a:t>
            </a:r>
            <a:r>
              <a:rPr lang="en-US" dirty="0" err="1"/>
              <a:t>Randerath</a:t>
            </a:r>
            <a:r>
              <a:rPr lang="en-US" dirty="0"/>
              <a:t> ERJ 2017 https://</a:t>
            </a:r>
            <a:r>
              <a:rPr lang="en-US" dirty="0" err="1"/>
              <a:t>doi.org</a:t>
            </a:r>
            <a:r>
              <a:rPr lang="en-US" dirty="0"/>
              <a:t>/10.1183/13993003.02616-2017</a:t>
            </a:r>
          </a:p>
          <a:p>
            <a:pPr lvl="1"/>
            <a:r>
              <a:rPr lang="en-US" dirty="0"/>
              <a:t>111 </a:t>
            </a:r>
            <a:r>
              <a:rPr lang="en-US" dirty="0" err="1"/>
              <a:t>Luyster</a:t>
            </a:r>
            <a:r>
              <a:rPr lang="en-US" dirty="0"/>
              <a:t> FS, Teodorescu M, Bleecker E, et al. Sleep quality and asthma control and quality of life in non-severe and severe asthma. Sleep Breath 2012; 16: 1129–1137.</a:t>
            </a:r>
          </a:p>
          <a:p>
            <a:pPr lvl="1"/>
            <a:r>
              <a:rPr lang="en-US" dirty="0"/>
              <a:t>113 Teodorescu M, </a:t>
            </a:r>
            <a:r>
              <a:rPr lang="en-US" dirty="0" err="1"/>
              <a:t>Consens</a:t>
            </a:r>
            <a:r>
              <a:rPr lang="en-US" dirty="0"/>
              <a:t> FB, Bria WF, et al. Correlates of daytime sleepiness in patients with asthma. Sleep Med 2006; 7: 607–613.</a:t>
            </a:r>
          </a:p>
          <a:p>
            <a:r>
              <a:rPr lang="en-US" dirty="0"/>
              <a:t>Julien, J. Y. </a:t>
            </a:r>
            <a:r>
              <a:rPr lang="en-US" i="1" dirty="0"/>
              <a:t>et al</a:t>
            </a:r>
            <a:r>
              <a:rPr lang="en-US" dirty="0"/>
              <a:t>. Prevalence of obstructive sleep apnea-hypopnea in severe versus moderate asthma. </a:t>
            </a:r>
            <a:r>
              <a:rPr lang="en-US" i="1" dirty="0"/>
              <a:t>J Allergy Clin Immunol.</a:t>
            </a:r>
            <a:r>
              <a:rPr lang="en-US" dirty="0"/>
              <a:t> </a:t>
            </a:r>
            <a:r>
              <a:rPr lang="en-US" b="1" dirty="0"/>
              <a:t>124</a:t>
            </a:r>
            <a:r>
              <a:rPr lang="en-US" dirty="0"/>
              <a:t>, 371–6 (2009).</a:t>
            </a:r>
          </a:p>
        </p:txBody>
      </p:sp>
    </p:spTree>
    <p:extLst>
      <p:ext uri="{BB962C8B-B14F-4D97-AF65-F5344CB8AC3E}">
        <p14:creationId xmlns:p14="http://schemas.microsoft.com/office/powerpoint/2010/main" val="6313941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A8CBD-4C03-2C49-A051-9FC0205DF7ED}"/>
              </a:ext>
            </a:extLst>
          </p:cNvPr>
          <p:cNvSpPr>
            <a:spLocks noGrp="1"/>
          </p:cNvSpPr>
          <p:nvPr>
            <p:ph type="title"/>
          </p:nvPr>
        </p:nvSpPr>
        <p:spPr/>
        <p:txBody>
          <a:bodyPr>
            <a:normAutofit/>
          </a:bodyPr>
          <a:lstStyle/>
          <a:p>
            <a:r>
              <a:rPr lang="en-US" sz="2000" dirty="0" err="1"/>
              <a:t>Yii</a:t>
            </a:r>
            <a:r>
              <a:rPr lang="en-US" sz="2000" dirty="0"/>
              <a:t> ACA, Tan JHY, </a:t>
            </a:r>
            <a:r>
              <a:rPr lang="en-US" sz="2000" dirty="0" err="1"/>
              <a:t>Lapperre</a:t>
            </a:r>
            <a:r>
              <a:rPr lang="en-US" sz="2000" dirty="0"/>
              <a:t> TS, Chan AKW, Low SY, Ong TH, et al. </a:t>
            </a:r>
            <a:r>
              <a:rPr lang="en-US" sz="2000" dirty="0" err="1"/>
              <a:t>Longterm</a:t>
            </a:r>
            <a:r>
              <a:rPr lang="en-US" sz="2000" dirty="0"/>
              <a:t> future risk of severe exacerbations: distinct 5-year trajectories of problematic asthma. Allergy 2017;72:1398-405.</a:t>
            </a:r>
          </a:p>
        </p:txBody>
      </p:sp>
      <p:sp>
        <p:nvSpPr>
          <p:cNvPr id="3" name="Content Placeholder 2">
            <a:extLst>
              <a:ext uri="{FF2B5EF4-FFF2-40B4-BE49-F238E27FC236}">
                <a16:creationId xmlns:a16="http://schemas.microsoft.com/office/drawing/2014/main" id="{05E5720F-569B-F24F-BC8B-2C1609DBD3F1}"/>
              </a:ext>
            </a:extLst>
          </p:cNvPr>
          <p:cNvSpPr>
            <a:spLocks noGrp="1"/>
          </p:cNvSpPr>
          <p:nvPr>
            <p:ph idx="1"/>
          </p:nvPr>
        </p:nvSpPr>
        <p:spPr/>
        <p:txBody>
          <a:bodyPr/>
          <a:lstStyle/>
          <a:p>
            <a:r>
              <a:rPr lang="en-US" dirty="0"/>
              <a:t>Singapore Gen Hosp (2011, derivation) (2012-3, validation), generated a scoring system to predict long term risk of exacerbations. </a:t>
            </a:r>
          </a:p>
          <a:p>
            <a:r>
              <a:rPr lang="en-US" dirty="0"/>
              <a:t>Used univariate based method to select scores</a:t>
            </a:r>
          </a:p>
          <a:p>
            <a:r>
              <a:rPr lang="en-US" dirty="0"/>
              <a:t>A clinical risk score composed of ≥2 severe exacerbations in the past year (+2 points), history of near‐fatal asthma (+1 point), body mass index ≥25kg/m</a:t>
            </a:r>
            <a:r>
              <a:rPr lang="en-US" baseline="30000" dirty="0"/>
              <a:t>2</a:t>
            </a:r>
            <a:r>
              <a:rPr lang="en-US" dirty="0"/>
              <a:t> (+1 point), obstructive sleep apnea (+1 point), gastroesophageal reflux (+1 point), and depression (+1 point) </a:t>
            </a:r>
          </a:p>
          <a:p>
            <a:r>
              <a:rPr lang="en-US" dirty="0"/>
              <a:t>area under the receiver operating characteristic curve: 0.84, sensitivity 72.2%, specificity 81.1% using cutoff ≥3 points for persistent frequent</a:t>
            </a:r>
          </a:p>
        </p:txBody>
      </p:sp>
    </p:spTree>
    <p:extLst>
      <p:ext uri="{BB962C8B-B14F-4D97-AF65-F5344CB8AC3E}">
        <p14:creationId xmlns:p14="http://schemas.microsoft.com/office/powerpoint/2010/main" val="27301805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4CC4B-3C82-414C-8531-FEFEA73E42B0}"/>
              </a:ext>
            </a:extLst>
          </p:cNvPr>
          <p:cNvSpPr>
            <a:spLocks noGrp="1"/>
          </p:cNvSpPr>
          <p:nvPr>
            <p:ph type="title"/>
          </p:nvPr>
        </p:nvSpPr>
        <p:spPr/>
        <p:txBody>
          <a:bodyPr>
            <a:normAutofit/>
          </a:bodyPr>
          <a:lstStyle/>
          <a:p>
            <a:r>
              <a:rPr lang="en-US" sz="2000" dirty="0">
                <a:hlinkClick r:id="rId2" tooltip="Persistent link using digital object identifier"/>
              </a:rPr>
              <a:t>https://doi.org/10.1016/j.jaci.2009.05.016</a:t>
            </a:r>
            <a:br>
              <a:rPr lang="en-US" sz="2000" dirty="0"/>
            </a:br>
            <a:r>
              <a:rPr lang="en-US" sz="2000" dirty="0"/>
              <a:t>Prevalence of obstructive sleep apnea–hypopnea in severe versus moderate asthma</a:t>
            </a:r>
          </a:p>
        </p:txBody>
      </p:sp>
      <p:sp>
        <p:nvSpPr>
          <p:cNvPr id="3" name="Content Placeholder 2">
            <a:extLst>
              <a:ext uri="{FF2B5EF4-FFF2-40B4-BE49-F238E27FC236}">
                <a16:creationId xmlns:a16="http://schemas.microsoft.com/office/drawing/2014/main" id="{59C79667-B6BE-434D-9C9A-D112F340C47E}"/>
              </a:ext>
            </a:extLst>
          </p:cNvPr>
          <p:cNvSpPr>
            <a:spLocks noGrp="1"/>
          </p:cNvSpPr>
          <p:nvPr>
            <p:ph idx="1"/>
          </p:nvPr>
        </p:nvSpPr>
        <p:spPr/>
        <p:txBody>
          <a:bodyPr>
            <a:normAutofit lnSpcReduction="10000"/>
          </a:bodyPr>
          <a:lstStyle/>
          <a:p>
            <a:r>
              <a:rPr lang="en-US" dirty="0"/>
              <a:t>Is prevalence and severity of OSA higher in more severe asthma?</a:t>
            </a:r>
          </a:p>
          <a:p>
            <a:r>
              <a:rPr lang="en-US" dirty="0"/>
              <a:t>Nonsmokers, controls recruited through community advertisements</a:t>
            </a:r>
          </a:p>
          <a:p>
            <a:r>
              <a:rPr lang="en-US" dirty="0"/>
              <a:t>PSG on n=26 with severe asthma; 26 with mod asthma, and 26 with controls (matched BMI)</a:t>
            </a:r>
          </a:p>
          <a:p>
            <a:r>
              <a:rPr lang="en-US" dirty="0"/>
              <a:t>Presence of OSA: 50% (severe), 23% (moderate), 12% (controls) using Wisconsin criteria</a:t>
            </a:r>
          </a:p>
          <a:p>
            <a:r>
              <a:rPr lang="en-US" dirty="0"/>
              <a:t>Dose response seen in: Sleep efficiency, no of awakenings, no. of arousals, AHI. </a:t>
            </a:r>
          </a:p>
          <a:p>
            <a:r>
              <a:rPr lang="en-US" dirty="0"/>
              <a:t>No correlations seen between OSA severity and measures of asthma severity (FEV1, QOL scores)</a:t>
            </a:r>
          </a:p>
        </p:txBody>
      </p:sp>
    </p:spTree>
    <p:extLst>
      <p:ext uri="{BB962C8B-B14F-4D97-AF65-F5344CB8AC3E}">
        <p14:creationId xmlns:p14="http://schemas.microsoft.com/office/powerpoint/2010/main" val="28271449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02988-32F8-9843-BB8B-13C820480A87}"/>
              </a:ext>
            </a:extLst>
          </p:cNvPr>
          <p:cNvSpPr>
            <a:spLocks noGrp="1"/>
          </p:cNvSpPr>
          <p:nvPr>
            <p:ph type="title"/>
          </p:nvPr>
        </p:nvSpPr>
        <p:spPr/>
        <p:txBody>
          <a:bodyPr/>
          <a:lstStyle/>
          <a:p>
            <a:r>
              <a:rPr lang="en-US" dirty="0"/>
              <a:t>Asthma-Obesity-Rhinitis-GERD: confounds direct effects assessment.</a:t>
            </a:r>
          </a:p>
        </p:txBody>
      </p:sp>
      <p:sp>
        <p:nvSpPr>
          <p:cNvPr id="3" name="Content Placeholder 2">
            <a:extLst>
              <a:ext uri="{FF2B5EF4-FFF2-40B4-BE49-F238E27FC236}">
                <a16:creationId xmlns:a16="http://schemas.microsoft.com/office/drawing/2014/main" id="{6DA919BB-86A6-5048-885B-A321737F12A0}"/>
              </a:ext>
            </a:extLst>
          </p:cNvPr>
          <p:cNvSpPr>
            <a:spLocks noGrp="1"/>
          </p:cNvSpPr>
          <p:nvPr>
            <p:ph idx="1"/>
          </p:nvPr>
        </p:nvSpPr>
        <p:spPr>
          <a:xfrm>
            <a:off x="838200" y="1825625"/>
            <a:ext cx="6122773" cy="4351338"/>
          </a:xfrm>
        </p:spPr>
        <p:txBody>
          <a:bodyPr/>
          <a:lstStyle/>
          <a:p>
            <a:r>
              <a:rPr lang="en-US" dirty="0">
                <a:hlinkClick r:id="rId3" tooltip="Persistent link using digital object identifier"/>
              </a:rPr>
              <a:t>https://doi.org/10.1016/j.jaip.2021.09.003</a:t>
            </a:r>
            <a:endParaRPr lang="en-US" dirty="0"/>
          </a:p>
          <a:p>
            <a:r>
              <a:rPr lang="en-US" dirty="0"/>
              <a:t>Obesity -&gt; Asthma (weight gain precedes increased asthma incidence)*</a:t>
            </a:r>
          </a:p>
        </p:txBody>
      </p:sp>
      <p:pic>
        <p:nvPicPr>
          <p:cNvPr id="4" name="Picture 3">
            <a:extLst>
              <a:ext uri="{FF2B5EF4-FFF2-40B4-BE49-F238E27FC236}">
                <a16:creationId xmlns:a16="http://schemas.microsoft.com/office/drawing/2014/main" id="{8FD15739-70DB-A948-B3AA-2958D549F300}"/>
              </a:ext>
            </a:extLst>
          </p:cNvPr>
          <p:cNvPicPr>
            <a:picLocks noChangeAspect="1"/>
          </p:cNvPicPr>
          <p:nvPr/>
        </p:nvPicPr>
        <p:blipFill>
          <a:blip r:embed="rId4"/>
          <a:stretch>
            <a:fillRect/>
          </a:stretch>
        </p:blipFill>
        <p:spPr>
          <a:xfrm>
            <a:off x="6960973" y="1690688"/>
            <a:ext cx="4749800" cy="2724150"/>
          </a:xfrm>
          <a:prstGeom prst="rect">
            <a:avLst/>
          </a:prstGeom>
        </p:spPr>
      </p:pic>
      <p:pic>
        <p:nvPicPr>
          <p:cNvPr id="5" name="Picture 4">
            <a:extLst>
              <a:ext uri="{FF2B5EF4-FFF2-40B4-BE49-F238E27FC236}">
                <a16:creationId xmlns:a16="http://schemas.microsoft.com/office/drawing/2014/main" id="{8F642E5B-4516-AC44-B94E-5A6B8572F6E8}"/>
              </a:ext>
            </a:extLst>
          </p:cNvPr>
          <p:cNvPicPr>
            <a:picLocks noChangeAspect="1"/>
          </p:cNvPicPr>
          <p:nvPr/>
        </p:nvPicPr>
        <p:blipFill>
          <a:blip r:embed="rId5"/>
          <a:stretch>
            <a:fillRect/>
          </a:stretch>
        </p:blipFill>
        <p:spPr>
          <a:xfrm>
            <a:off x="838200" y="4441739"/>
            <a:ext cx="7796084" cy="1964867"/>
          </a:xfrm>
          <a:prstGeom prst="rect">
            <a:avLst/>
          </a:prstGeom>
        </p:spPr>
      </p:pic>
    </p:spTree>
    <p:extLst>
      <p:ext uri="{BB962C8B-B14F-4D97-AF65-F5344CB8AC3E}">
        <p14:creationId xmlns:p14="http://schemas.microsoft.com/office/powerpoint/2010/main" val="11467495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F8E80-ABA2-5B46-925C-6679576BEB7C}"/>
              </a:ext>
            </a:extLst>
          </p:cNvPr>
          <p:cNvSpPr>
            <a:spLocks noGrp="1"/>
          </p:cNvSpPr>
          <p:nvPr>
            <p:ph type="title"/>
          </p:nvPr>
        </p:nvSpPr>
        <p:spPr/>
        <p:txBody>
          <a:bodyPr>
            <a:normAutofit/>
          </a:bodyPr>
          <a:lstStyle/>
          <a:p>
            <a:r>
              <a:rPr lang="en-US" sz="2000" dirty="0"/>
              <a:t>Risk factors of frequent exacerbations in difficult-to-treat asthma. T</a:t>
            </a:r>
            <a:r>
              <a:rPr lang="en-US" sz="2000" i="1" dirty="0"/>
              <a:t>en </a:t>
            </a:r>
            <a:r>
              <a:rPr lang="en-US" sz="2000" i="1" dirty="0" err="1"/>
              <a:t>Brinke</a:t>
            </a:r>
            <a:r>
              <a:rPr lang="en-US" sz="2000" i="1" dirty="0"/>
              <a:t> A, </a:t>
            </a:r>
            <a:r>
              <a:rPr lang="en-US" sz="2000" i="1" dirty="0" err="1"/>
              <a:t>Sterk</a:t>
            </a:r>
            <a:r>
              <a:rPr lang="en-US" sz="2000" i="1" dirty="0"/>
              <a:t> PJ, </a:t>
            </a:r>
            <a:r>
              <a:rPr lang="en-US" sz="2000" i="1" dirty="0" err="1"/>
              <a:t>Masclee</a:t>
            </a:r>
            <a:r>
              <a:rPr lang="en-US" sz="2000" i="1" dirty="0"/>
              <a:t> AA, </a:t>
            </a:r>
            <a:r>
              <a:rPr lang="en-US" sz="2000" i="1" dirty="0" err="1"/>
              <a:t>Spinhoven</a:t>
            </a:r>
            <a:r>
              <a:rPr lang="en-US" sz="2000" i="1" dirty="0"/>
              <a:t> P, Schmidt JT, </a:t>
            </a:r>
            <a:r>
              <a:rPr lang="en-US" sz="2000" i="1" dirty="0" err="1"/>
              <a:t>Zwinderman</a:t>
            </a:r>
            <a:r>
              <a:rPr lang="en-US" sz="2000" i="1" dirty="0"/>
              <a:t> AH, Rabe KF, Bel EH</a:t>
            </a:r>
            <a:br>
              <a:rPr lang="en-US" sz="2000" i="1" dirty="0"/>
            </a:br>
            <a:r>
              <a:rPr lang="en-US" sz="2000" i="1" dirty="0"/>
              <a:t>https://</a:t>
            </a:r>
            <a:r>
              <a:rPr lang="en-US" sz="2000" i="1" dirty="0" err="1"/>
              <a:t>erj.ersjournals.com</a:t>
            </a:r>
            <a:r>
              <a:rPr lang="en-US" sz="2000" i="1" dirty="0"/>
              <a:t>/content/26/5/812</a:t>
            </a:r>
            <a:endParaRPr lang="en-US" sz="2000" dirty="0"/>
          </a:p>
        </p:txBody>
      </p:sp>
      <p:sp>
        <p:nvSpPr>
          <p:cNvPr id="3" name="Content Placeholder 2">
            <a:extLst>
              <a:ext uri="{FF2B5EF4-FFF2-40B4-BE49-F238E27FC236}">
                <a16:creationId xmlns:a16="http://schemas.microsoft.com/office/drawing/2014/main" id="{5B3D18F2-5A14-4C44-BCEA-B1FC6AE5F218}"/>
              </a:ext>
            </a:extLst>
          </p:cNvPr>
          <p:cNvSpPr>
            <a:spLocks noGrp="1"/>
          </p:cNvSpPr>
          <p:nvPr>
            <p:ph idx="1"/>
          </p:nvPr>
        </p:nvSpPr>
        <p:spPr/>
        <p:txBody>
          <a:bodyPr>
            <a:normAutofit fontScale="92500" lnSpcReduction="20000"/>
          </a:bodyPr>
          <a:lstStyle/>
          <a:p>
            <a:pPr marL="0" indent="0">
              <a:buNone/>
            </a:pPr>
            <a:r>
              <a:rPr lang="en-US" dirty="0"/>
              <a:t>Leiden Med Center; consecutively recruited from outpatient clinic at 10 regions in western Netherlands. Included if 3+ exacerbations per year (n=39) compared to 1 exacerbation per year (n=24). </a:t>
            </a:r>
          </a:p>
          <a:p>
            <a:pPr marL="0" indent="0">
              <a:buNone/>
            </a:pPr>
            <a:r>
              <a:rPr lang="en-US" dirty="0" err="1"/>
              <a:t>ENT+sinus</a:t>
            </a:r>
            <a:r>
              <a:rPr lang="en-US" dirty="0"/>
              <a:t> assessment for nasal disease, 24h pH probe, spiro. OSA assess by either prior PSG (not routine testing) or report of apneas. </a:t>
            </a:r>
          </a:p>
          <a:p>
            <a:pPr marL="0" indent="0">
              <a:buNone/>
            </a:pPr>
            <a:r>
              <a:rPr lang="en-US" dirty="0"/>
              <a:t>Univariate (</a:t>
            </a:r>
            <a:r>
              <a:rPr lang="en-US" dirty="0" err="1"/>
              <a:t>corr</a:t>
            </a:r>
            <a:r>
              <a:rPr lang="en-US" dirty="0"/>
              <a:t> for age, asthma duration): Severe sinus disease (OR 3.7); GERD (OR 4.9); Psychological dysfunction (OR 10.8); recurrent respiratory infections (OR 6.9); OSA (OR 3.4)</a:t>
            </a:r>
          </a:p>
          <a:p>
            <a:pPr marL="0" indent="0">
              <a:buNone/>
            </a:pPr>
            <a:r>
              <a:rPr lang="en-US" dirty="0"/>
              <a:t>Multivariate: Only sinus disease and psychological dysfunction (OR 5.5 and 11.7) were independently associated. </a:t>
            </a:r>
          </a:p>
          <a:p>
            <a:pPr marL="0" indent="0">
              <a:buNone/>
            </a:pPr>
            <a:r>
              <a:rPr lang="en-US" dirty="0"/>
              <a:t>	- this is probably underpowered, given small event count and several independent predictors. Take w grain of salt. </a:t>
            </a:r>
          </a:p>
        </p:txBody>
      </p:sp>
    </p:spTree>
    <p:extLst>
      <p:ext uri="{BB962C8B-B14F-4D97-AF65-F5344CB8AC3E}">
        <p14:creationId xmlns:p14="http://schemas.microsoft.com/office/powerpoint/2010/main" val="14992363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FEE7A-CB40-0D4F-B8F0-099A44B011F2}"/>
              </a:ext>
            </a:extLst>
          </p:cNvPr>
          <p:cNvSpPr>
            <a:spLocks noGrp="1"/>
          </p:cNvSpPr>
          <p:nvPr>
            <p:ph type="title"/>
          </p:nvPr>
        </p:nvSpPr>
        <p:spPr/>
        <p:txBody>
          <a:bodyPr>
            <a:normAutofit/>
          </a:bodyPr>
          <a:lstStyle/>
          <a:p>
            <a:r>
              <a:rPr lang="en-US" sz="2000" dirty="0"/>
              <a:t>55. Dixon AE, </a:t>
            </a:r>
            <a:r>
              <a:rPr lang="en-US" sz="2000" dirty="0" err="1"/>
              <a:t>Clerisme</a:t>
            </a:r>
            <a:r>
              <a:rPr lang="en-US" sz="2000" dirty="0"/>
              <a:t>-Beaty EM, Sugar EA, Cohen RI, Lang JE, Brown ED,</a:t>
            </a:r>
            <a:br>
              <a:rPr lang="en-US" sz="2000" dirty="0"/>
            </a:br>
            <a:r>
              <a:rPr lang="en-US" sz="2000" dirty="0"/>
              <a:t>et al. Effects of obstructive sleep apnea and gastroesophageal reflux disease on</a:t>
            </a:r>
            <a:br>
              <a:rPr lang="en-US" sz="2000" dirty="0"/>
            </a:br>
            <a:r>
              <a:rPr lang="en-US" sz="2000" dirty="0"/>
              <a:t>asthma control in obesity. J Asthma 2011;48:707-13.</a:t>
            </a:r>
          </a:p>
        </p:txBody>
      </p:sp>
      <p:sp>
        <p:nvSpPr>
          <p:cNvPr id="3" name="Content Placeholder 2">
            <a:extLst>
              <a:ext uri="{FF2B5EF4-FFF2-40B4-BE49-F238E27FC236}">
                <a16:creationId xmlns:a16="http://schemas.microsoft.com/office/drawing/2014/main" id="{4A501EC7-4AC4-AC4C-BB11-77FCA5DCF7CB}"/>
              </a:ext>
            </a:extLst>
          </p:cNvPr>
          <p:cNvSpPr>
            <a:spLocks noGrp="1"/>
          </p:cNvSpPr>
          <p:nvPr>
            <p:ph idx="1"/>
          </p:nvPr>
        </p:nvSpPr>
        <p:spPr/>
        <p:txBody>
          <a:bodyPr/>
          <a:lstStyle/>
          <a:p>
            <a:r>
              <a:rPr lang="en-US" dirty="0"/>
              <a:t>Inadequately control moderate to severe Asthma patients</a:t>
            </a:r>
          </a:p>
          <a:p>
            <a:r>
              <a:rPr lang="en-US" dirty="0"/>
              <a:t>All received trial of reflux treatment; sleep testing</a:t>
            </a:r>
          </a:p>
          <a:p>
            <a:r>
              <a:rPr lang="en-US" dirty="0"/>
              <a:t>Reflux -&gt; worse with higher BMI; very common </a:t>
            </a:r>
          </a:p>
          <a:p>
            <a:r>
              <a:rPr lang="en-US" dirty="0"/>
              <a:t>pH was similar between the groups w obesity and OSA vs not</a:t>
            </a:r>
          </a:p>
          <a:p>
            <a:r>
              <a:rPr lang="en-US" dirty="0"/>
              <a:t>reflux. Symptoms and diagnosis of OSA were more common in the obese and associated with worse asthma control.</a:t>
            </a:r>
          </a:p>
          <a:p>
            <a:endParaRPr lang="en-US" dirty="0"/>
          </a:p>
        </p:txBody>
      </p:sp>
    </p:spTree>
    <p:extLst>
      <p:ext uri="{BB962C8B-B14F-4D97-AF65-F5344CB8AC3E}">
        <p14:creationId xmlns:p14="http://schemas.microsoft.com/office/powerpoint/2010/main" val="40321261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E30C6-0E8B-D64B-BDFD-F4E995521568}"/>
              </a:ext>
            </a:extLst>
          </p:cNvPr>
          <p:cNvSpPr>
            <a:spLocks noGrp="1"/>
          </p:cNvSpPr>
          <p:nvPr>
            <p:ph type="title"/>
          </p:nvPr>
        </p:nvSpPr>
        <p:spPr/>
        <p:txBody>
          <a:bodyPr>
            <a:normAutofit/>
          </a:bodyPr>
          <a:lstStyle/>
          <a:p>
            <a:r>
              <a:rPr lang="en-US" sz="2400" dirty="0"/>
              <a:t>Lim KG, Morgenthaler TI, </a:t>
            </a:r>
            <a:r>
              <a:rPr lang="en-US" sz="2400" dirty="0" err="1"/>
              <a:t>Katzka</a:t>
            </a:r>
            <a:r>
              <a:rPr lang="en-US" sz="2400" dirty="0"/>
              <a:t> DA. Sleep and nocturnal gastroesophageal</a:t>
            </a:r>
            <a:br>
              <a:rPr lang="en-US" sz="2400" dirty="0"/>
            </a:br>
            <a:r>
              <a:rPr lang="en-US" sz="2400" dirty="0"/>
              <a:t>reflux: an update. Chest 2018;154:963-71.</a:t>
            </a:r>
            <a:br>
              <a:rPr lang="en-US" sz="2400" dirty="0"/>
            </a:br>
            <a:endParaRPr lang="en-US" sz="2400" dirty="0"/>
          </a:p>
        </p:txBody>
      </p:sp>
      <p:sp>
        <p:nvSpPr>
          <p:cNvPr id="3" name="Content Placeholder 2">
            <a:extLst>
              <a:ext uri="{FF2B5EF4-FFF2-40B4-BE49-F238E27FC236}">
                <a16:creationId xmlns:a16="http://schemas.microsoft.com/office/drawing/2014/main" id="{7B39166E-FBEB-2B46-A410-1F81936FA20F}"/>
              </a:ext>
            </a:extLst>
          </p:cNvPr>
          <p:cNvSpPr>
            <a:spLocks noGrp="1"/>
          </p:cNvSpPr>
          <p:nvPr>
            <p:ph idx="1"/>
          </p:nvPr>
        </p:nvSpPr>
        <p:spPr/>
        <p:txBody>
          <a:bodyPr/>
          <a:lstStyle/>
          <a:p>
            <a:r>
              <a:rPr lang="en-US" dirty="0" err="1"/>
              <a:t>Controversey</a:t>
            </a:r>
            <a:r>
              <a:rPr lang="en-US" dirty="0"/>
              <a:t> about whether OSA and nocturnal reflux are causally linked or merely share risk factors. </a:t>
            </a:r>
          </a:p>
          <a:p>
            <a:pPr lvl="1"/>
            <a:r>
              <a:rPr lang="en-US" dirty="0"/>
              <a:t>Though GERD improves with CPAP treatment – whether or not OSA is present.</a:t>
            </a:r>
          </a:p>
          <a:p>
            <a:pPr lvl="2"/>
            <a:r>
              <a:rPr lang="en-US" dirty="0"/>
              <a:t>Ing AJ, </a:t>
            </a:r>
            <a:r>
              <a:rPr lang="en-US" dirty="0" err="1"/>
              <a:t>Ngu</a:t>
            </a:r>
            <a:r>
              <a:rPr lang="en-US" dirty="0"/>
              <a:t> MC, Breslin AB. Obstructive sleep apnea and gastroesophageal reflux. Am J Med. 2000;108(suppl 4a):120S-125S.</a:t>
            </a:r>
          </a:p>
        </p:txBody>
      </p:sp>
    </p:spTree>
    <p:extLst>
      <p:ext uri="{BB962C8B-B14F-4D97-AF65-F5344CB8AC3E}">
        <p14:creationId xmlns:p14="http://schemas.microsoft.com/office/powerpoint/2010/main" val="1326342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6D295-2818-A84A-B4B5-559118186531}"/>
              </a:ext>
            </a:extLst>
          </p:cNvPr>
          <p:cNvSpPr>
            <a:spLocks noGrp="1"/>
          </p:cNvSpPr>
          <p:nvPr>
            <p:ph type="title"/>
          </p:nvPr>
        </p:nvSpPr>
        <p:spPr/>
        <p:txBody>
          <a:bodyPr>
            <a:normAutofit/>
          </a:bodyPr>
          <a:lstStyle/>
          <a:p>
            <a:r>
              <a:rPr lang="en-US" sz="2200" b="1" dirty="0"/>
              <a:t>Morrison JF, Pearson SB, Dean HG Parasympathetic nervous system in nocturnal asthma </a:t>
            </a:r>
            <a:r>
              <a:rPr lang="en-US" sz="2200" b="1" i="1" dirty="0"/>
              <a:t>BMJ </a:t>
            </a:r>
            <a:r>
              <a:rPr lang="en-US" sz="2200" b="1" dirty="0"/>
              <a:t>1988 </a:t>
            </a:r>
            <a:r>
              <a:rPr lang="en-US" sz="2200" b="1" i="1" dirty="0"/>
              <a:t>296</a:t>
            </a:r>
            <a:r>
              <a:rPr lang="en-US" sz="2200" b="1" dirty="0"/>
              <a:t>14279</a:t>
            </a:r>
            <a:br>
              <a:rPr lang="en-US" sz="2200" b="1" dirty="0"/>
            </a:br>
            <a:r>
              <a:rPr lang="en-US" sz="2200" b="1" dirty="0"/>
              <a:t>https://</a:t>
            </a:r>
            <a:r>
              <a:rPr lang="en-US" sz="2200" b="1" dirty="0" err="1"/>
              <a:t>www.ncbi.nlm.nih.gov</a:t>
            </a:r>
            <a:r>
              <a:rPr lang="en-US" sz="2200" b="1" dirty="0"/>
              <a:t>/</a:t>
            </a:r>
            <a:r>
              <a:rPr lang="en-US" sz="2200" b="1" dirty="0" err="1"/>
              <a:t>pmc</a:t>
            </a:r>
            <a:r>
              <a:rPr lang="en-US" sz="2200" b="1" dirty="0"/>
              <a:t>/articles/PMC2545890/</a:t>
            </a:r>
            <a:endParaRPr lang="en-US" dirty="0"/>
          </a:p>
        </p:txBody>
      </p:sp>
      <p:sp>
        <p:nvSpPr>
          <p:cNvPr id="3" name="Content Placeholder 2">
            <a:extLst>
              <a:ext uri="{FF2B5EF4-FFF2-40B4-BE49-F238E27FC236}">
                <a16:creationId xmlns:a16="http://schemas.microsoft.com/office/drawing/2014/main" id="{64296FB3-E085-2946-9942-55692B003E30}"/>
              </a:ext>
            </a:extLst>
          </p:cNvPr>
          <p:cNvSpPr>
            <a:spLocks noGrp="1"/>
          </p:cNvSpPr>
          <p:nvPr>
            <p:ph idx="1"/>
          </p:nvPr>
        </p:nvSpPr>
        <p:spPr/>
        <p:txBody>
          <a:bodyPr>
            <a:normAutofit fontScale="92500" lnSpcReduction="10000"/>
          </a:bodyPr>
          <a:lstStyle/>
          <a:p>
            <a:r>
              <a:rPr lang="en-US" dirty="0"/>
              <a:t>10 patients </a:t>
            </a:r>
            <a:r>
              <a:rPr lang="en-US" dirty="0" err="1"/>
              <a:t>wiwth</a:t>
            </a:r>
            <a:r>
              <a:rPr lang="en-US" dirty="0"/>
              <a:t> asthma &amp; diurnal variation to PEF 20%+</a:t>
            </a:r>
          </a:p>
          <a:p>
            <a:r>
              <a:rPr lang="en-US" dirty="0"/>
              <a:t>Atropine and 4am and 4pm</a:t>
            </a:r>
          </a:p>
          <a:p>
            <a:r>
              <a:rPr lang="en-US" dirty="0"/>
              <a:t>AM: 260-&gt;390 l/min</a:t>
            </a:r>
          </a:p>
          <a:p>
            <a:r>
              <a:rPr lang="en-US" dirty="0"/>
              <a:t>PM: 400-&gt;440 l/min</a:t>
            </a:r>
          </a:p>
          <a:p>
            <a:endParaRPr lang="en-US" dirty="0"/>
          </a:p>
          <a:p>
            <a:r>
              <a:rPr lang="en-US" dirty="0"/>
              <a:t>Implication: vagal (cholinergic) mechanisms are part of pathophysiology of nocturnal asthma</a:t>
            </a:r>
          </a:p>
          <a:p>
            <a:pPr marL="0" indent="0">
              <a:buNone/>
            </a:pPr>
            <a:endParaRPr lang="en-US" dirty="0"/>
          </a:p>
          <a:p>
            <a:pPr marL="0" indent="0">
              <a:buNone/>
            </a:pPr>
            <a:r>
              <a:rPr lang="en-US" dirty="0"/>
              <a:t>(note: inhaled LAMAs mostly effect large airways, vs intravenous = uniform effect throughout the bronchial tree)</a:t>
            </a:r>
          </a:p>
        </p:txBody>
      </p:sp>
    </p:spTree>
    <p:extLst>
      <p:ext uri="{BB962C8B-B14F-4D97-AF65-F5344CB8AC3E}">
        <p14:creationId xmlns:p14="http://schemas.microsoft.com/office/powerpoint/2010/main" val="37284272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FBF54-3216-3F48-A181-17CFB84B097E}"/>
              </a:ext>
            </a:extLst>
          </p:cNvPr>
          <p:cNvSpPr>
            <a:spLocks noGrp="1"/>
          </p:cNvSpPr>
          <p:nvPr>
            <p:ph type="title"/>
          </p:nvPr>
        </p:nvSpPr>
        <p:spPr/>
        <p:txBody>
          <a:bodyPr>
            <a:normAutofit/>
          </a:bodyPr>
          <a:lstStyle/>
          <a:p>
            <a:r>
              <a:rPr lang="en-US" sz="2000" dirty="0"/>
              <a:t>Teodorescu M, </a:t>
            </a:r>
            <a:r>
              <a:rPr lang="en-US" sz="2000" dirty="0" err="1"/>
              <a:t>Polomis</a:t>
            </a:r>
            <a:r>
              <a:rPr lang="en-US" sz="2000" dirty="0"/>
              <a:t> DA, Hall SV, et al. Association of obstructive sleep apnea risk with asthma control in adults. Chest 2010; 138: 543–550.</a:t>
            </a:r>
          </a:p>
        </p:txBody>
      </p:sp>
      <p:sp>
        <p:nvSpPr>
          <p:cNvPr id="3" name="Content Placeholder 2">
            <a:extLst>
              <a:ext uri="{FF2B5EF4-FFF2-40B4-BE49-F238E27FC236}">
                <a16:creationId xmlns:a16="http://schemas.microsoft.com/office/drawing/2014/main" id="{8502688C-54B1-F94F-94DD-592CDA9BF3F4}"/>
              </a:ext>
            </a:extLst>
          </p:cNvPr>
          <p:cNvSpPr>
            <a:spLocks noGrp="1"/>
          </p:cNvSpPr>
          <p:nvPr>
            <p:ph idx="1"/>
          </p:nvPr>
        </p:nvSpPr>
        <p:spPr/>
        <p:txBody>
          <a:bodyPr/>
          <a:lstStyle/>
          <a:p>
            <a:r>
              <a:rPr lang="en-US" dirty="0"/>
              <a:t>University of </a:t>
            </a:r>
            <a:r>
              <a:rPr lang="en-US" dirty="0" err="1"/>
              <a:t>Wisc</a:t>
            </a:r>
            <a:r>
              <a:rPr lang="en-US" dirty="0"/>
              <a:t> 2007-2009l clinics; mostly white</a:t>
            </a:r>
          </a:p>
          <a:p>
            <a:r>
              <a:rPr lang="en-US" dirty="0"/>
              <a:t>ACQ ctrl </a:t>
            </a:r>
            <a:r>
              <a:rPr lang="en-US" dirty="0" err="1"/>
              <a:t>questionair</a:t>
            </a:r>
            <a:r>
              <a:rPr lang="en-US" dirty="0"/>
              <a:t>, SA-SDQ (OSA risk - validated Douglass et al. below), chart review for comorbidities. Logistic regressions for not-well controlled asthma by ACT. </a:t>
            </a:r>
          </a:p>
          <a:p>
            <a:r>
              <a:rPr lang="en-US" dirty="0"/>
              <a:t>In multivariable models, High OSA risk (OR 2.87), GERD (3.0), Nasal Polyps (2.37) and Psychiatric disease (1.79) independently associated.</a:t>
            </a:r>
          </a:p>
          <a:p>
            <a:pPr lvl="1"/>
            <a:r>
              <a:rPr lang="en-US" dirty="0"/>
              <a:t>Strength: shows independent of other conditions (direct effect)</a:t>
            </a:r>
          </a:p>
          <a:p>
            <a:pPr lvl="1"/>
            <a:r>
              <a:rPr lang="en-US" dirty="0"/>
              <a:t>Limitation: Again, ”OSA-risk” as a stand in for OSA presence seems dubious, as reverse causation (poor asthma causing some of those symptoms) may explain.</a:t>
            </a:r>
          </a:p>
        </p:txBody>
      </p:sp>
    </p:spTree>
    <p:extLst>
      <p:ext uri="{BB962C8B-B14F-4D97-AF65-F5344CB8AC3E}">
        <p14:creationId xmlns:p14="http://schemas.microsoft.com/office/powerpoint/2010/main" val="1626617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4BA2A-13E4-8040-A180-0887BA7B1B86}"/>
              </a:ext>
            </a:extLst>
          </p:cNvPr>
          <p:cNvSpPr>
            <a:spLocks noGrp="1"/>
          </p:cNvSpPr>
          <p:nvPr>
            <p:ph type="title"/>
          </p:nvPr>
        </p:nvSpPr>
        <p:spPr/>
        <p:txBody>
          <a:bodyPr/>
          <a:lstStyle/>
          <a:p>
            <a:r>
              <a:rPr lang="en-US" dirty="0"/>
              <a:t>Gastroesophageal reflux - OSA</a:t>
            </a:r>
          </a:p>
        </p:txBody>
      </p:sp>
      <p:sp>
        <p:nvSpPr>
          <p:cNvPr id="3" name="Content Placeholder 2">
            <a:extLst>
              <a:ext uri="{FF2B5EF4-FFF2-40B4-BE49-F238E27FC236}">
                <a16:creationId xmlns:a16="http://schemas.microsoft.com/office/drawing/2014/main" id="{A681A5CB-9DED-094A-BF62-ADA15F177FCC}"/>
              </a:ext>
            </a:extLst>
          </p:cNvPr>
          <p:cNvSpPr>
            <a:spLocks noGrp="1"/>
          </p:cNvSpPr>
          <p:nvPr>
            <p:ph idx="1"/>
          </p:nvPr>
        </p:nvSpPr>
        <p:spPr/>
        <p:txBody>
          <a:bodyPr>
            <a:normAutofit fontScale="55000" lnSpcReduction="20000"/>
          </a:bodyPr>
          <a:lstStyle/>
          <a:p>
            <a:r>
              <a:rPr lang="en-US" dirty="0"/>
              <a:t>Associated even when controlling for alcohol intake and BMI - Ing AJ, </a:t>
            </a:r>
            <a:r>
              <a:rPr lang="en-US" dirty="0" err="1"/>
              <a:t>Ngu</a:t>
            </a:r>
            <a:r>
              <a:rPr lang="en-US" dirty="0"/>
              <a:t> MC, Breslin ABO </a:t>
            </a:r>
            <a:r>
              <a:rPr lang="en-US" dirty="0" err="1"/>
              <a:t>bstructive</a:t>
            </a:r>
            <a:r>
              <a:rPr lang="en-US" dirty="0"/>
              <a:t> sleep apnea and gastroesophageal reflux </a:t>
            </a:r>
            <a:r>
              <a:rPr lang="en-US" i="1" dirty="0"/>
              <a:t>Am J Med</a:t>
            </a:r>
            <a:r>
              <a:rPr lang="en-US" dirty="0"/>
              <a:t>2000</a:t>
            </a:r>
            <a:r>
              <a:rPr lang="en-US" i="1" dirty="0"/>
              <a:t>108</a:t>
            </a:r>
            <a:r>
              <a:rPr lang="en-US" dirty="0"/>
              <a:t>Suppl 4a120S5S, </a:t>
            </a:r>
            <a:r>
              <a:rPr lang="en-US" dirty="0">
                <a:hlinkClick r:id="rId3"/>
              </a:rPr>
              <a:t>10718464</a:t>
            </a:r>
            <a:endParaRPr lang="en-US" dirty="0"/>
          </a:p>
          <a:p>
            <a:r>
              <a:rPr lang="en-US" dirty="0"/>
              <a:t>Likely due to </a:t>
            </a:r>
            <a:r>
              <a:rPr lang="en-US" dirty="0" err="1"/>
              <a:t>subatmospheric</a:t>
            </a:r>
            <a:r>
              <a:rPr lang="en-US" dirty="0"/>
              <a:t> pressure generated during </a:t>
            </a:r>
            <a:r>
              <a:rPr lang="en-US" dirty="0" err="1"/>
              <a:t>mueller</a:t>
            </a:r>
            <a:r>
              <a:rPr lang="en-US" dirty="0"/>
              <a:t> maneuvers, which favor GERD – although other possible mechanisms exist (Urata M, </a:t>
            </a:r>
            <a:r>
              <a:rPr lang="en-US" dirty="0" err="1"/>
              <a:t>Fukuno</a:t>
            </a:r>
            <a:r>
              <a:rPr lang="en-US" dirty="0"/>
              <a:t> H, Nomura M, et al. Gastric motility and autonomic activity during obstructive sleep apnea </a:t>
            </a:r>
            <a:r>
              <a:rPr lang="en-US" i="1" dirty="0"/>
              <a:t>Aliment </a:t>
            </a:r>
            <a:r>
              <a:rPr lang="en-US" i="1" dirty="0" err="1"/>
              <a:t>Pharmacol</a:t>
            </a:r>
            <a:r>
              <a:rPr lang="en-US" i="1" dirty="0"/>
              <a:t> Ther</a:t>
            </a:r>
            <a:r>
              <a:rPr lang="en-US" dirty="0"/>
              <a:t>2006</a:t>
            </a:r>
            <a:r>
              <a:rPr lang="en-US" i="1" dirty="0"/>
              <a:t>24</a:t>
            </a:r>
            <a:r>
              <a:rPr lang="en-US" dirty="0"/>
              <a:t>Suppl 413240) </a:t>
            </a:r>
          </a:p>
          <a:p>
            <a:r>
              <a:rPr lang="en-US" dirty="0"/>
              <a:t>Acid instillation to esophagus -&gt; increased bronchial reactivity </a:t>
            </a:r>
            <a:r>
              <a:rPr lang="en-US" b="1" dirty="0" err="1"/>
              <a:t>Schan</a:t>
            </a:r>
            <a:r>
              <a:rPr lang="en-US" b="1" dirty="0"/>
              <a:t> CA, Harding SM, Haile JM, et </a:t>
            </a:r>
            <a:r>
              <a:rPr lang="en-US" b="1" dirty="0" err="1"/>
              <a:t>al.Gastroesophageal</a:t>
            </a:r>
            <a:r>
              <a:rPr lang="en-US" b="1" dirty="0"/>
              <a:t> reflux-induced bronchoconstriction. An </a:t>
            </a:r>
            <a:r>
              <a:rPr lang="en-US" b="1" dirty="0" err="1"/>
              <a:t>intraesophageal</a:t>
            </a:r>
            <a:r>
              <a:rPr lang="en-US" b="1" dirty="0"/>
              <a:t> acid infusion study using state-of-the-art technology </a:t>
            </a:r>
            <a:r>
              <a:rPr lang="en-US" b="1" i="1" dirty="0"/>
              <a:t>Chest </a:t>
            </a:r>
            <a:r>
              <a:rPr lang="en-US" b="1" dirty="0"/>
              <a:t>1994 </a:t>
            </a:r>
            <a:r>
              <a:rPr lang="en-US" b="1" i="1" dirty="0"/>
              <a:t>106</a:t>
            </a:r>
            <a:r>
              <a:rPr lang="en-US" b="1" dirty="0"/>
              <a:t>7317, </a:t>
            </a:r>
            <a:r>
              <a:rPr lang="en-US" b="1" dirty="0">
                <a:hlinkClick r:id="rId4"/>
              </a:rPr>
              <a:t>8082350</a:t>
            </a:r>
            <a:endParaRPr lang="en-US" b="1" dirty="0"/>
          </a:p>
          <a:p>
            <a:r>
              <a:rPr lang="en-US" b="1" dirty="0"/>
              <a:t>Also – micro-aspiration Jack CI, Calverley PM, Donnelly RJ, et </a:t>
            </a:r>
            <a:r>
              <a:rPr lang="en-US" b="1" dirty="0" err="1"/>
              <a:t>al.Simultaneous</a:t>
            </a:r>
            <a:r>
              <a:rPr lang="en-US" b="1" dirty="0"/>
              <a:t> tracheal and </a:t>
            </a:r>
            <a:r>
              <a:rPr lang="en-US" b="1" dirty="0" err="1"/>
              <a:t>oesophageal</a:t>
            </a:r>
            <a:r>
              <a:rPr lang="en-US" b="1" dirty="0"/>
              <a:t> pH measurements in asthmatic patients with gastro-</a:t>
            </a:r>
            <a:r>
              <a:rPr lang="en-US" b="1" dirty="0" err="1"/>
              <a:t>oesophageal</a:t>
            </a:r>
            <a:r>
              <a:rPr lang="en-US" b="1" dirty="0"/>
              <a:t> reflux </a:t>
            </a:r>
            <a:r>
              <a:rPr lang="en-US" b="1" i="1" dirty="0"/>
              <a:t>Thorax </a:t>
            </a:r>
            <a:r>
              <a:rPr lang="en-US" b="1" dirty="0"/>
              <a:t>1995 </a:t>
            </a:r>
            <a:r>
              <a:rPr lang="en-US" b="1" i="1" dirty="0"/>
              <a:t>50</a:t>
            </a:r>
            <a:r>
              <a:rPr lang="en-US" b="1" dirty="0"/>
              <a:t>2014, </a:t>
            </a:r>
            <a:r>
              <a:rPr lang="en-US" b="1" dirty="0">
                <a:hlinkClick r:id="rId5"/>
              </a:rPr>
              <a:t>7701464</a:t>
            </a:r>
            <a:endParaRPr lang="en-US" b="1" dirty="0"/>
          </a:p>
          <a:p>
            <a:r>
              <a:rPr lang="en-US" b="1" dirty="0"/>
              <a:t>And</a:t>
            </a:r>
          </a:p>
          <a:p>
            <a:r>
              <a:rPr lang="en-US" b="1" dirty="0"/>
              <a:t>Any direct interventional data to support the connection of CPAP-&gt;GERD control-&gt;Asthma improvements?</a:t>
            </a:r>
          </a:p>
          <a:p>
            <a:pPr lvl="1"/>
            <a:r>
              <a:rPr lang="en-US" dirty="0"/>
              <a:t>K.L. Shepherd, A.L. James, A.W. Musk, M.L. Hunter, D.R. Hillman, P.R. Eastwood </a:t>
            </a:r>
            <a:r>
              <a:rPr lang="en-US" b="1" dirty="0"/>
              <a:t>Gastro-</a:t>
            </a:r>
            <a:r>
              <a:rPr lang="en-US" b="1" dirty="0" err="1"/>
              <a:t>oesophageal</a:t>
            </a:r>
            <a:r>
              <a:rPr lang="en-US" b="1" dirty="0"/>
              <a:t> reflux symptoms are related to the presence and severity of obstructive sleep </a:t>
            </a:r>
            <a:r>
              <a:rPr lang="en-US" b="1" dirty="0" err="1"/>
              <a:t>apnoea</a:t>
            </a:r>
            <a:r>
              <a:rPr lang="en-US" b="1" dirty="0"/>
              <a:t> </a:t>
            </a:r>
            <a:r>
              <a:rPr lang="en-US" dirty="0"/>
              <a:t>J Sleep Res, 20 (2011), pp. 241-249</a:t>
            </a:r>
          </a:p>
          <a:p>
            <a:pPr lvl="1"/>
            <a:r>
              <a:rPr lang="en-US" dirty="0"/>
              <a:t>A. </a:t>
            </a:r>
            <a:r>
              <a:rPr lang="en-US" dirty="0" err="1"/>
              <a:t>Panoutsopoulos</a:t>
            </a:r>
            <a:r>
              <a:rPr lang="en-US" dirty="0"/>
              <a:t>, A. </a:t>
            </a:r>
            <a:r>
              <a:rPr lang="en-US" dirty="0" err="1"/>
              <a:t>Kallianos</a:t>
            </a:r>
            <a:r>
              <a:rPr lang="en-US" dirty="0"/>
              <a:t>, K. </a:t>
            </a:r>
            <a:r>
              <a:rPr lang="en-US" dirty="0" err="1"/>
              <a:t>Kostopoulos</a:t>
            </a:r>
            <a:r>
              <a:rPr lang="en-US" dirty="0"/>
              <a:t>, C. </a:t>
            </a:r>
            <a:r>
              <a:rPr lang="en-US" dirty="0" err="1"/>
              <a:t>Seretis</a:t>
            </a:r>
            <a:r>
              <a:rPr lang="en-US" dirty="0"/>
              <a:t>, E. </a:t>
            </a:r>
            <a:r>
              <a:rPr lang="en-US" dirty="0" err="1"/>
              <a:t>Koufogiorga</a:t>
            </a:r>
            <a:r>
              <a:rPr lang="en-US" dirty="0"/>
              <a:t>, A. </a:t>
            </a:r>
            <a:r>
              <a:rPr lang="en-US" dirty="0" err="1"/>
              <a:t>Protogerou</a:t>
            </a:r>
            <a:r>
              <a:rPr lang="en-US" dirty="0"/>
              <a:t>, </a:t>
            </a:r>
            <a:r>
              <a:rPr lang="en-US" i="1" dirty="0"/>
              <a:t>et al. </a:t>
            </a:r>
            <a:r>
              <a:rPr lang="en-US" b="1" dirty="0"/>
              <a:t>Effect of CPAP treatment on endothelial function and plasma CRP levels in patients with sleep apnea </a:t>
            </a:r>
            <a:r>
              <a:rPr lang="en-US" dirty="0"/>
              <a:t>Med Sci </a:t>
            </a:r>
            <a:r>
              <a:rPr lang="en-US" dirty="0" err="1"/>
              <a:t>Monit</a:t>
            </a:r>
            <a:r>
              <a:rPr lang="en-US" dirty="0"/>
              <a:t>, 18 (2012), pp. CR747-CR751</a:t>
            </a:r>
          </a:p>
          <a:p>
            <a:pPr lvl="1"/>
            <a:r>
              <a:rPr lang="en-US" dirty="0"/>
              <a:t>M. </a:t>
            </a:r>
            <a:r>
              <a:rPr lang="en-US" dirty="0" err="1"/>
              <a:t>Petrosyan</a:t>
            </a:r>
            <a:r>
              <a:rPr lang="en-US" dirty="0"/>
              <a:t>, E. </a:t>
            </a:r>
            <a:r>
              <a:rPr lang="en-US" dirty="0" err="1"/>
              <a:t>Perraki</a:t>
            </a:r>
            <a:r>
              <a:rPr lang="en-US" dirty="0"/>
              <a:t>, D. </a:t>
            </a:r>
            <a:r>
              <a:rPr lang="en-US" dirty="0" err="1"/>
              <a:t>Simoes</a:t>
            </a:r>
            <a:r>
              <a:rPr lang="en-US" dirty="0"/>
              <a:t>, I. </a:t>
            </a:r>
            <a:r>
              <a:rPr lang="en-US" dirty="0" err="1"/>
              <a:t>Koutsourelakis</a:t>
            </a:r>
            <a:r>
              <a:rPr lang="en-US" dirty="0"/>
              <a:t>, E. </a:t>
            </a:r>
            <a:r>
              <a:rPr lang="en-US" dirty="0" err="1"/>
              <a:t>Vagiakis</a:t>
            </a:r>
            <a:r>
              <a:rPr lang="en-US" dirty="0"/>
              <a:t>, C. Roussos, </a:t>
            </a:r>
            <a:r>
              <a:rPr lang="en-US" i="1" dirty="0"/>
              <a:t>et al. </a:t>
            </a:r>
            <a:r>
              <a:rPr lang="en-US" b="1" dirty="0"/>
              <a:t>Exhaled breath markers in patients with obstructive sleep </a:t>
            </a:r>
            <a:r>
              <a:rPr lang="en-US" b="1" dirty="0" err="1"/>
              <a:t>apnoea</a:t>
            </a:r>
            <a:r>
              <a:rPr lang="en-US" b="1" dirty="0"/>
              <a:t> </a:t>
            </a:r>
            <a:r>
              <a:rPr lang="en-US" dirty="0"/>
              <a:t>Sleep Breath, 12 (2008), pp. 207-215</a:t>
            </a:r>
          </a:p>
          <a:p>
            <a:pPr lvl="1"/>
            <a:r>
              <a:rPr lang="en-US" dirty="0"/>
              <a:t>A.M. Fortuna, R. Miralda, N. </a:t>
            </a:r>
            <a:r>
              <a:rPr lang="en-US" dirty="0" err="1"/>
              <a:t>Calaf</a:t>
            </a:r>
            <a:r>
              <a:rPr lang="en-US" dirty="0"/>
              <a:t>, M. Gonzalez, P. </a:t>
            </a:r>
            <a:r>
              <a:rPr lang="en-US" dirty="0" err="1"/>
              <a:t>Casan</a:t>
            </a:r>
            <a:r>
              <a:rPr lang="en-US" dirty="0"/>
              <a:t>, M. </a:t>
            </a:r>
            <a:r>
              <a:rPr lang="en-US" dirty="0" err="1"/>
              <a:t>Mayos</a:t>
            </a:r>
            <a:r>
              <a:rPr lang="en-US" dirty="0"/>
              <a:t> </a:t>
            </a:r>
            <a:r>
              <a:rPr lang="en-US" b="1" dirty="0"/>
              <a:t>Airway and alveolar nitric oxide measurements in obstructive sleep apnea syndrome </a:t>
            </a:r>
            <a:r>
              <a:rPr lang="en-US" dirty="0"/>
              <a:t>Respir Med, 105 (2011), pp. 630-636</a:t>
            </a:r>
          </a:p>
          <a:p>
            <a:pPr lvl="1"/>
            <a:endParaRPr lang="en-US" dirty="0"/>
          </a:p>
        </p:txBody>
      </p:sp>
    </p:spTree>
    <p:extLst>
      <p:ext uri="{BB962C8B-B14F-4D97-AF65-F5344CB8AC3E}">
        <p14:creationId xmlns:p14="http://schemas.microsoft.com/office/powerpoint/2010/main" val="9716928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7FCF4-CF9C-2C4D-AA2C-D42A20AFFA75}"/>
              </a:ext>
            </a:extLst>
          </p:cNvPr>
          <p:cNvSpPr>
            <a:spLocks noGrp="1"/>
          </p:cNvSpPr>
          <p:nvPr>
            <p:ph type="title"/>
          </p:nvPr>
        </p:nvSpPr>
        <p:spPr/>
        <p:txBody>
          <a:bodyPr>
            <a:normAutofit/>
          </a:bodyPr>
          <a:lstStyle/>
          <a:p>
            <a:r>
              <a:rPr lang="en-US" sz="2200" dirty="0"/>
              <a:t>118. </a:t>
            </a:r>
            <a:r>
              <a:rPr lang="en-US" sz="2200" dirty="0" err="1"/>
              <a:t>Tawk</a:t>
            </a:r>
            <a:r>
              <a:rPr lang="en-US" sz="2200" dirty="0"/>
              <a:t> M, Goodrich S, </a:t>
            </a:r>
            <a:r>
              <a:rPr lang="en-US" sz="2200" dirty="0" err="1"/>
              <a:t>Kinasewitz</a:t>
            </a:r>
            <a:r>
              <a:rPr lang="en-US" sz="2200" dirty="0"/>
              <a:t> G, Orr W. The effect of 1 week of</a:t>
            </a:r>
            <a:br>
              <a:rPr lang="en-US" sz="2200" dirty="0"/>
            </a:br>
            <a:r>
              <a:rPr lang="en-US" sz="2200" dirty="0"/>
              <a:t>continuous positive airway pressure treatment in obstructive sleep apnea</a:t>
            </a:r>
            <a:endParaRPr lang="en-US" dirty="0"/>
          </a:p>
        </p:txBody>
      </p:sp>
      <p:sp>
        <p:nvSpPr>
          <p:cNvPr id="3" name="Content Placeholder 2">
            <a:extLst>
              <a:ext uri="{FF2B5EF4-FFF2-40B4-BE49-F238E27FC236}">
                <a16:creationId xmlns:a16="http://schemas.microsoft.com/office/drawing/2014/main" id="{08C4AA36-868B-FD40-9624-421496972493}"/>
              </a:ext>
            </a:extLst>
          </p:cNvPr>
          <p:cNvSpPr>
            <a:spLocks noGrp="1"/>
          </p:cNvSpPr>
          <p:nvPr>
            <p:ph idx="1"/>
          </p:nvPr>
        </p:nvSpPr>
        <p:spPr/>
        <p:txBody>
          <a:bodyPr/>
          <a:lstStyle/>
          <a:p>
            <a:r>
              <a:rPr lang="en-US" dirty="0"/>
              <a:t>16 p </a:t>
            </a:r>
            <a:r>
              <a:rPr lang="en-US" dirty="0" err="1"/>
              <a:t>atients</a:t>
            </a:r>
            <a:r>
              <a:rPr lang="en-US" dirty="0"/>
              <a:t>, with GERD and OSA. </a:t>
            </a:r>
          </a:p>
          <a:p>
            <a:r>
              <a:rPr lang="en-US" dirty="0"/>
              <a:t>Before-after with treatment initiation with OSA</a:t>
            </a:r>
          </a:p>
          <a:p>
            <a:r>
              <a:rPr lang="en-US" dirty="0"/>
              <a:t>Improvement in acid contact time. </a:t>
            </a:r>
          </a:p>
        </p:txBody>
      </p:sp>
    </p:spTree>
    <p:extLst>
      <p:ext uri="{BB962C8B-B14F-4D97-AF65-F5344CB8AC3E}">
        <p14:creationId xmlns:p14="http://schemas.microsoft.com/office/powerpoint/2010/main" val="2713828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6AF7C-1586-D548-A88B-A5B37B3813E4}"/>
              </a:ext>
            </a:extLst>
          </p:cNvPr>
          <p:cNvSpPr>
            <a:spLocks noGrp="1"/>
          </p:cNvSpPr>
          <p:nvPr>
            <p:ph type="title"/>
          </p:nvPr>
        </p:nvSpPr>
        <p:spPr/>
        <p:txBody>
          <a:bodyPr>
            <a:normAutofit/>
          </a:bodyPr>
          <a:lstStyle/>
          <a:p>
            <a:r>
              <a:rPr lang="en-US" sz="2000" dirty="0"/>
              <a:t>69. </a:t>
            </a:r>
            <a:r>
              <a:rPr lang="en-US" sz="2000" dirty="0" err="1"/>
              <a:t>Emilsson</a:t>
            </a:r>
            <a:r>
              <a:rPr lang="en-US" sz="2000" dirty="0"/>
              <a:t> ÖI, Bengtsson A, Franklin KA, </a:t>
            </a:r>
            <a:r>
              <a:rPr lang="en-US" sz="2000" dirty="0" err="1"/>
              <a:t>Torén</a:t>
            </a:r>
            <a:r>
              <a:rPr lang="en-US" sz="2000" dirty="0"/>
              <a:t> K, </a:t>
            </a:r>
            <a:r>
              <a:rPr lang="en-US" sz="2000" dirty="0" err="1"/>
              <a:t>Benediktsdóttir</a:t>
            </a:r>
            <a:r>
              <a:rPr lang="en-US" sz="2000" dirty="0"/>
              <a:t> B, </a:t>
            </a:r>
            <a:r>
              <a:rPr lang="en-US" sz="2000" dirty="0" err="1"/>
              <a:t>Farkhooye</a:t>
            </a:r>
            <a:r>
              <a:rPr lang="en-US" sz="2000" dirty="0"/>
              <a:t> A, et al. . Nocturnal gastro-</a:t>
            </a:r>
            <a:r>
              <a:rPr lang="en-US" sz="2000" dirty="0" err="1"/>
              <a:t>oesophageal</a:t>
            </a:r>
            <a:r>
              <a:rPr lang="en-US" sz="2000" dirty="0"/>
              <a:t> reflux, asthma and symptoms of OSA: a longitudinal, general population study. </a:t>
            </a:r>
            <a:r>
              <a:rPr lang="en-US" sz="2000" i="1" dirty="0"/>
              <a:t>Eur </a:t>
            </a:r>
            <a:r>
              <a:rPr lang="en-US" sz="2000" i="1" dirty="0" err="1"/>
              <a:t>Respirat</a:t>
            </a:r>
            <a:r>
              <a:rPr lang="en-US" sz="2000" i="1" dirty="0"/>
              <a:t> J.</a:t>
            </a:r>
            <a:r>
              <a:rPr lang="en-US" sz="2000" dirty="0"/>
              <a:t> (2013) 41:1347–54. 10.1183/09031936.00052512</a:t>
            </a:r>
          </a:p>
        </p:txBody>
      </p:sp>
      <p:sp>
        <p:nvSpPr>
          <p:cNvPr id="3" name="Content Placeholder 2">
            <a:extLst>
              <a:ext uri="{FF2B5EF4-FFF2-40B4-BE49-F238E27FC236}">
                <a16:creationId xmlns:a16="http://schemas.microsoft.com/office/drawing/2014/main" id="{E51C9984-715A-DF4F-9A2E-91152994E7B2}"/>
              </a:ext>
            </a:extLst>
          </p:cNvPr>
          <p:cNvSpPr>
            <a:spLocks noGrp="1"/>
          </p:cNvSpPr>
          <p:nvPr>
            <p:ph idx="1"/>
          </p:nvPr>
        </p:nvSpPr>
        <p:spPr/>
        <p:txBody>
          <a:bodyPr/>
          <a:lstStyle/>
          <a:p>
            <a:r>
              <a:rPr lang="en-US" dirty="0"/>
              <a:t>2640 Nordic countries</a:t>
            </a:r>
          </a:p>
          <a:p>
            <a:r>
              <a:rPr lang="en-US" dirty="0"/>
              <a:t>Nocturnal reflux independently increased the risk of new asthma diagnosis. </a:t>
            </a:r>
          </a:p>
          <a:p>
            <a:r>
              <a:rPr lang="en-US" dirty="0"/>
              <a:t>Nocturnal reflux ALSO independently increased the risk of OSA – thus not clear that the causal arrow all goes in the OSA -&gt; GERD directions. </a:t>
            </a:r>
          </a:p>
          <a:p>
            <a:pPr lvl="1"/>
            <a:r>
              <a:rPr lang="en-US" dirty="0"/>
              <a:t>Assessment biases? </a:t>
            </a:r>
          </a:p>
        </p:txBody>
      </p:sp>
    </p:spTree>
    <p:extLst>
      <p:ext uri="{BB962C8B-B14F-4D97-AF65-F5344CB8AC3E}">
        <p14:creationId xmlns:p14="http://schemas.microsoft.com/office/powerpoint/2010/main" val="21495380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4BBD7-32D4-9F4D-AD91-75099BFBA52D}"/>
              </a:ext>
            </a:extLst>
          </p:cNvPr>
          <p:cNvSpPr>
            <a:spLocks noGrp="1"/>
          </p:cNvSpPr>
          <p:nvPr>
            <p:ph type="title"/>
          </p:nvPr>
        </p:nvSpPr>
        <p:spPr/>
        <p:txBody>
          <a:bodyPr>
            <a:normAutofit/>
          </a:bodyPr>
          <a:lstStyle/>
          <a:p>
            <a:r>
              <a:rPr lang="en-US" sz="2000" dirty="0"/>
              <a:t>64. Orr WC, </a:t>
            </a:r>
            <a:r>
              <a:rPr lang="en-US" sz="2000" dirty="0" err="1"/>
              <a:t>Elsenbruch</a:t>
            </a:r>
            <a:r>
              <a:rPr lang="en-US" sz="2000" dirty="0"/>
              <a:t> S, Harnish MJ, Johnson LF. Proximal migration of esophageal acid perfusions during waking and sleep. </a:t>
            </a:r>
            <a:r>
              <a:rPr lang="en-US" sz="2000" i="1" dirty="0"/>
              <a:t>Am J Gastroenterol.</a:t>
            </a:r>
            <a:r>
              <a:rPr lang="en-US" sz="2000" dirty="0"/>
              <a:t> (2000) 95:37–42. 10.1111/j.1572-0241.2000.01669.x</a:t>
            </a:r>
            <a:br>
              <a:rPr lang="en-US" sz="2000" dirty="0"/>
            </a:br>
            <a:endParaRPr lang="en-US" sz="2000" dirty="0"/>
          </a:p>
        </p:txBody>
      </p:sp>
      <p:sp>
        <p:nvSpPr>
          <p:cNvPr id="3" name="Content Placeholder 2">
            <a:extLst>
              <a:ext uri="{FF2B5EF4-FFF2-40B4-BE49-F238E27FC236}">
                <a16:creationId xmlns:a16="http://schemas.microsoft.com/office/drawing/2014/main" id="{64FB75AB-3305-7C41-9470-FB7FFA0D95BE}"/>
              </a:ext>
            </a:extLst>
          </p:cNvPr>
          <p:cNvSpPr>
            <a:spLocks noGrp="1"/>
          </p:cNvSpPr>
          <p:nvPr>
            <p:ph idx="1"/>
          </p:nvPr>
        </p:nvSpPr>
        <p:spPr/>
        <p:txBody>
          <a:bodyPr>
            <a:normAutofit/>
          </a:bodyPr>
          <a:lstStyle/>
          <a:p>
            <a:endParaRPr lang="en-US" dirty="0"/>
          </a:p>
          <a:p>
            <a:endParaRPr lang="en-US" dirty="0"/>
          </a:p>
        </p:txBody>
      </p:sp>
    </p:spTree>
    <p:extLst>
      <p:ext uri="{BB962C8B-B14F-4D97-AF65-F5344CB8AC3E}">
        <p14:creationId xmlns:p14="http://schemas.microsoft.com/office/powerpoint/2010/main" val="27580212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1978D-B934-6A4A-B2A5-F54414BF4A61}"/>
              </a:ext>
            </a:extLst>
          </p:cNvPr>
          <p:cNvSpPr>
            <a:spLocks noGrp="1"/>
          </p:cNvSpPr>
          <p:nvPr>
            <p:ph type="title"/>
          </p:nvPr>
        </p:nvSpPr>
        <p:spPr/>
        <p:txBody>
          <a:bodyPr>
            <a:normAutofit/>
          </a:bodyPr>
          <a:lstStyle/>
          <a:p>
            <a:r>
              <a:rPr lang="en-US" sz="2000" dirty="0"/>
              <a:t>Current opinions for the management of asthma associated with ear, nose and throat comorbidities</a:t>
            </a:r>
            <a:br>
              <a:rPr lang="en-US" sz="2000" dirty="0"/>
            </a:br>
            <a:r>
              <a:rPr lang="en-US" sz="2200" dirty="0"/>
              <a:t>European Respiratory Review 2018 27: 180056; </a:t>
            </a:r>
            <a:r>
              <a:rPr lang="en-US" sz="2200" b="1" dirty="0"/>
              <a:t>DOI:</a:t>
            </a:r>
            <a:r>
              <a:rPr lang="en-US" sz="2200" dirty="0"/>
              <a:t> 10.1183/16000617.0056-2018</a:t>
            </a:r>
          </a:p>
        </p:txBody>
      </p:sp>
      <p:sp>
        <p:nvSpPr>
          <p:cNvPr id="3" name="Content Placeholder 2">
            <a:extLst>
              <a:ext uri="{FF2B5EF4-FFF2-40B4-BE49-F238E27FC236}">
                <a16:creationId xmlns:a16="http://schemas.microsoft.com/office/drawing/2014/main" id="{70F55D8F-A621-8848-9DB1-B2AAEDE31EC1}"/>
              </a:ext>
            </a:extLst>
          </p:cNvPr>
          <p:cNvSpPr>
            <a:spLocks noGrp="1"/>
          </p:cNvSpPr>
          <p:nvPr>
            <p:ph idx="1"/>
          </p:nvPr>
        </p:nvSpPr>
        <p:spPr/>
        <p:txBody>
          <a:bodyPr/>
          <a:lstStyle/>
          <a:p>
            <a:r>
              <a:rPr lang="en-US" dirty="0"/>
              <a:t>Paradigm: Unified airways (upper and lower); differentiating shared exposure from either postnasal drip or systemic influence.</a:t>
            </a:r>
          </a:p>
          <a:p>
            <a:endParaRPr lang="en-US" dirty="0"/>
          </a:p>
          <a:p>
            <a:r>
              <a:rPr lang="en-US" dirty="0"/>
              <a:t>[ summarize info below]</a:t>
            </a:r>
          </a:p>
        </p:txBody>
      </p:sp>
    </p:spTree>
    <p:extLst>
      <p:ext uri="{BB962C8B-B14F-4D97-AF65-F5344CB8AC3E}">
        <p14:creationId xmlns:p14="http://schemas.microsoft.com/office/powerpoint/2010/main" val="22356571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B98B4-046A-D142-948D-794223CF48F3}"/>
              </a:ext>
            </a:extLst>
          </p:cNvPr>
          <p:cNvSpPr>
            <a:spLocks noGrp="1"/>
          </p:cNvSpPr>
          <p:nvPr>
            <p:ph type="title"/>
          </p:nvPr>
        </p:nvSpPr>
        <p:spPr/>
        <p:txBody>
          <a:bodyPr>
            <a:noAutofit/>
          </a:bodyPr>
          <a:lstStyle/>
          <a:p>
            <a:r>
              <a:rPr lang="en-US" sz="2400" dirty="0"/>
              <a:t>Tay TR, Hew M. Comorbid “treatable traits” in difficult asthma: current evidence and clinical evaluation. Allergy</a:t>
            </a:r>
            <a:br>
              <a:rPr lang="en-US" sz="2400" dirty="0"/>
            </a:br>
            <a:r>
              <a:rPr lang="en-US" sz="2400" dirty="0"/>
              <a:t>2018; 73: 1369–1382.</a:t>
            </a:r>
          </a:p>
        </p:txBody>
      </p:sp>
      <p:sp>
        <p:nvSpPr>
          <p:cNvPr id="3" name="Content Placeholder 2">
            <a:extLst>
              <a:ext uri="{FF2B5EF4-FFF2-40B4-BE49-F238E27FC236}">
                <a16:creationId xmlns:a16="http://schemas.microsoft.com/office/drawing/2014/main" id="{B2053458-EE81-9C4E-8DF8-495A175D715B}"/>
              </a:ext>
            </a:extLst>
          </p:cNvPr>
          <p:cNvSpPr>
            <a:spLocks noGrp="1"/>
          </p:cNvSpPr>
          <p:nvPr>
            <p:ph idx="1"/>
          </p:nvPr>
        </p:nvSpPr>
        <p:spPr/>
        <p:txBody>
          <a:bodyPr/>
          <a:lstStyle/>
          <a:p>
            <a:r>
              <a:rPr lang="en-US" dirty="0"/>
              <a:t>Contains prevalence estimates for asthma+</a:t>
            </a:r>
          </a:p>
          <a:p>
            <a:endParaRPr lang="en-US" dirty="0"/>
          </a:p>
          <a:p>
            <a:endParaRPr lang="en-US" dirty="0"/>
          </a:p>
        </p:txBody>
      </p:sp>
    </p:spTree>
    <p:extLst>
      <p:ext uri="{BB962C8B-B14F-4D97-AF65-F5344CB8AC3E}">
        <p14:creationId xmlns:p14="http://schemas.microsoft.com/office/powerpoint/2010/main" val="32573691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EF2A0-742B-944A-8952-80CA97A2715C}"/>
              </a:ext>
            </a:extLst>
          </p:cNvPr>
          <p:cNvSpPr>
            <a:spLocks noGrp="1"/>
          </p:cNvSpPr>
          <p:nvPr>
            <p:ph type="title"/>
          </p:nvPr>
        </p:nvSpPr>
        <p:spPr/>
        <p:txBody>
          <a:bodyPr>
            <a:normAutofit fontScale="90000"/>
          </a:bodyPr>
          <a:lstStyle/>
          <a:p>
            <a:r>
              <a:rPr lang="en-US" sz="2000" dirty="0"/>
              <a:t>Asthma outcomes improve with continuous positive airway pressure for obstructive sleep </a:t>
            </a:r>
            <a:r>
              <a:rPr lang="en-US" sz="2000" dirty="0" err="1"/>
              <a:t>apnea.</a:t>
            </a:r>
            <a:r>
              <a:rPr lang="en-US" sz="2000" i="1" dirty="0" err="1"/>
              <a:t>Serrano-Pariente</a:t>
            </a:r>
            <a:r>
              <a:rPr lang="en-US" sz="2000" i="1" dirty="0"/>
              <a:t> J, Plaza V, Soriano JB, </a:t>
            </a:r>
            <a:r>
              <a:rPr lang="en-US" sz="2000" i="1" dirty="0" err="1"/>
              <a:t>Mayos</a:t>
            </a:r>
            <a:r>
              <a:rPr lang="en-US" sz="2000" i="1" dirty="0"/>
              <a:t> M, López-</a:t>
            </a:r>
            <a:r>
              <a:rPr lang="en-US" sz="2000" i="1" dirty="0" err="1"/>
              <a:t>Viña</a:t>
            </a:r>
            <a:r>
              <a:rPr lang="en-US" sz="2000" i="1" dirty="0"/>
              <a:t> A, Picado C, Vigil L, CPASMA Trial Group.</a:t>
            </a:r>
            <a:br>
              <a:rPr lang="en-US" sz="2000" i="1" dirty="0"/>
            </a:br>
            <a:r>
              <a:rPr lang="en-US" sz="2000" i="1" dirty="0"/>
              <a:t>Allergy. 2017 May; 72(5):802-812.</a:t>
            </a:r>
            <a:br>
              <a:rPr lang="en-US" sz="2000" i="1" dirty="0"/>
            </a:br>
            <a:r>
              <a:rPr lang="en-US" sz="2000" i="1" dirty="0"/>
              <a:t>https://</a:t>
            </a:r>
            <a:r>
              <a:rPr lang="en-US" sz="2000" i="1" dirty="0" err="1"/>
              <a:t>www.ncbi.nlm.nih.gov</a:t>
            </a:r>
            <a:r>
              <a:rPr lang="en-US" sz="2000" i="1" dirty="0"/>
              <a:t>/</a:t>
            </a:r>
            <a:r>
              <a:rPr lang="en-US" sz="2000" i="1" dirty="0" err="1"/>
              <a:t>pmc</a:t>
            </a:r>
            <a:r>
              <a:rPr lang="en-US" sz="2000" i="1" dirty="0"/>
              <a:t>/articles/PMC5412857/</a:t>
            </a:r>
          </a:p>
        </p:txBody>
      </p:sp>
      <p:sp>
        <p:nvSpPr>
          <p:cNvPr id="3" name="Content Placeholder 2">
            <a:extLst>
              <a:ext uri="{FF2B5EF4-FFF2-40B4-BE49-F238E27FC236}">
                <a16:creationId xmlns:a16="http://schemas.microsoft.com/office/drawing/2014/main" id="{8351013A-12E4-AC41-B0E4-B13FAC82C6B2}"/>
              </a:ext>
            </a:extLst>
          </p:cNvPr>
          <p:cNvSpPr>
            <a:spLocks noGrp="1"/>
          </p:cNvSpPr>
          <p:nvPr>
            <p:ph idx="1"/>
          </p:nvPr>
        </p:nvSpPr>
        <p:spPr/>
        <p:txBody>
          <a:bodyPr>
            <a:normAutofit/>
          </a:bodyPr>
          <a:lstStyle/>
          <a:p>
            <a:pPr marL="0" indent="0">
              <a:buNone/>
            </a:pPr>
            <a:r>
              <a:rPr lang="en-US" dirty="0"/>
              <a:t> </a:t>
            </a:r>
          </a:p>
        </p:txBody>
      </p:sp>
      <p:sp>
        <p:nvSpPr>
          <p:cNvPr id="6" name="Content Placeholder 2">
            <a:extLst>
              <a:ext uri="{FF2B5EF4-FFF2-40B4-BE49-F238E27FC236}">
                <a16:creationId xmlns:a16="http://schemas.microsoft.com/office/drawing/2014/main" id="{BD52D4CA-8F5C-CC4B-8236-DE41772F4227}"/>
              </a:ext>
            </a:extLst>
          </p:cNvPr>
          <p:cNvSpPr txBox="1">
            <a:spLocks/>
          </p:cNvSpPr>
          <p:nvPr/>
        </p:nvSpPr>
        <p:spPr>
          <a:xfrm>
            <a:off x="990600" y="1978025"/>
            <a:ext cx="10515600" cy="4351338"/>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Before-after (3-6 months) of 90 patients with asthma and newly diagnosed OSAS (mod-severe) who were starting CPAP treatment</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Asthma control improved in 38.4% and worsened in 7.1%, mean change less than MCID., though given no control group it is not clear how much of this represents regression to the mean. Similar with decrease in exacerbations.</a:t>
            </a:r>
          </a:p>
          <a:p>
            <a:pPr marL="0" indent="0">
              <a:buFont typeface="Arial" panose="020B0604020202020204" pitchFamily="34" charset="0"/>
              <a:buNone/>
            </a:pPr>
            <a:endParaRPr lang="en-US" dirty="0"/>
          </a:p>
          <a:p>
            <a:pPr marL="0" indent="0">
              <a:buNone/>
            </a:pPr>
            <a:r>
              <a:rPr lang="en-US" dirty="0"/>
              <a:t>“A prospective trial by Serrano-</a:t>
            </a:r>
            <a:r>
              <a:rPr lang="en-US" dirty="0" err="1"/>
              <a:t>Pariente</a:t>
            </a:r>
            <a:r>
              <a:rPr lang="en-US" dirty="0"/>
              <a:t> et al. has shown that the proportion of adult asthmatic patients suffering from uncontrolled asthma decreased from 41.4 to 17.2% in response to C-PAP therapy. Likewise, the percentage of patients experiencing asthma attacks during the course of 6 months decreased from 35.4 to 17.2% following C-PAP treatment”</a:t>
            </a:r>
          </a:p>
        </p:txBody>
      </p:sp>
    </p:spTree>
    <p:extLst>
      <p:ext uri="{BB962C8B-B14F-4D97-AF65-F5344CB8AC3E}">
        <p14:creationId xmlns:p14="http://schemas.microsoft.com/office/powerpoint/2010/main" val="19892078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12518-BF70-644F-BF8F-3A67E3DC1A2B}"/>
              </a:ext>
            </a:extLst>
          </p:cNvPr>
          <p:cNvSpPr>
            <a:spLocks noGrp="1"/>
          </p:cNvSpPr>
          <p:nvPr>
            <p:ph type="title"/>
          </p:nvPr>
        </p:nvSpPr>
        <p:spPr/>
        <p:txBody>
          <a:bodyPr>
            <a:normAutofit/>
          </a:bodyPr>
          <a:lstStyle/>
          <a:p>
            <a:r>
              <a:rPr lang="en-US" sz="2000" dirty="0"/>
              <a:t>17. Lafond C, Series F, </a:t>
            </a:r>
            <a:r>
              <a:rPr lang="en-US" sz="2000" dirty="0" err="1"/>
              <a:t>Lemiere</a:t>
            </a:r>
            <a:r>
              <a:rPr lang="en-US" sz="2000" dirty="0"/>
              <a:t> C. Impact of CPAP on asthmatic patients with obstructive sleep </a:t>
            </a:r>
            <a:r>
              <a:rPr lang="en-US" sz="2000" dirty="0" err="1"/>
              <a:t>apnoea</a:t>
            </a:r>
            <a:r>
              <a:rPr lang="en-US" sz="2000" dirty="0"/>
              <a:t>. Eur Respir J 2007;29:307-11.</a:t>
            </a:r>
          </a:p>
        </p:txBody>
      </p:sp>
      <p:sp>
        <p:nvSpPr>
          <p:cNvPr id="3" name="Content Placeholder 2">
            <a:extLst>
              <a:ext uri="{FF2B5EF4-FFF2-40B4-BE49-F238E27FC236}">
                <a16:creationId xmlns:a16="http://schemas.microsoft.com/office/drawing/2014/main" id="{6AC08812-3FD4-8F4C-8D5A-FA9ED41A4603}"/>
              </a:ext>
            </a:extLst>
          </p:cNvPr>
          <p:cNvSpPr>
            <a:spLocks noGrp="1"/>
          </p:cNvSpPr>
          <p:nvPr>
            <p:ph idx="1"/>
          </p:nvPr>
        </p:nvSpPr>
        <p:spPr/>
        <p:txBody>
          <a:bodyPr/>
          <a:lstStyle/>
          <a:p>
            <a:r>
              <a:rPr lang="en-US" dirty="0"/>
              <a:t>Before after  3 months</a:t>
            </a:r>
          </a:p>
          <a:p>
            <a:r>
              <a:rPr lang="en-US" dirty="0"/>
              <a:t>20 subjects – no change in bronchial responsiveness or spirometry. </a:t>
            </a:r>
          </a:p>
          <a:p>
            <a:r>
              <a:rPr lang="en-US" dirty="0"/>
              <a:t>Improves </a:t>
            </a:r>
            <a:r>
              <a:rPr lang="en-US" dirty="0" err="1"/>
              <a:t>qol</a:t>
            </a:r>
            <a:r>
              <a:rPr lang="en-US" dirty="0"/>
              <a:t>  - again, limited by no control group. </a:t>
            </a:r>
          </a:p>
        </p:txBody>
      </p:sp>
    </p:spTree>
    <p:extLst>
      <p:ext uri="{BB962C8B-B14F-4D97-AF65-F5344CB8AC3E}">
        <p14:creationId xmlns:p14="http://schemas.microsoft.com/office/powerpoint/2010/main" val="40562489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12518-BF70-644F-BF8F-3A67E3DC1A2B}"/>
              </a:ext>
            </a:extLst>
          </p:cNvPr>
          <p:cNvSpPr>
            <a:spLocks noGrp="1"/>
          </p:cNvSpPr>
          <p:nvPr>
            <p:ph type="title"/>
          </p:nvPr>
        </p:nvSpPr>
        <p:spPr/>
        <p:txBody>
          <a:bodyPr>
            <a:normAutofit/>
          </a:bodyPr>
          <a:lstStyle/>
          <a:p>
            <a:r>
              <a:rPr lang="en-US" sz="2000" dirty="0"/>
              <a:t>15. </a:t>
            </a:r>
            <a:r>
              <a:rPr lang="en-US" sz="2000" dirty="0" err="1"/>
              <a:t>Ciftci</a:t>
            </a:r>
            <a:r>
              <a:rPr lang="en-US" sz="2000" dirty="0"/>
              <a:t> TU, </a:t>
            </a:r>
            <a:r>
              <a:rPr lang="en-US" sz="2000" dirty="0" err="1"/>
              <a:t>Ciftci</a:t>
            </a:r>
            <a:r>
              <a:rPr lang="en-US" sz="2000" dirty="0"/>
              <a:t> B, </a:t>
            </a:r>
            <a:r>
              <a:rPr lang="en-US" sz="2000" dirty="0" err="1"/>
              <a:t>Guven</a:t>
            </a:r>
            <a:r>
              <a:rPr lang="en-US" sz="2000" dirty="0"/>
              <a:t> SF, </a:t>
            </a:r>
            <a:r>
              <a:rPr lang="en-US" sz="2000" dirty="0" err="1"/>
              <a:t>Kokturk</a:t>
            </a:r>
            <a:r>
              <a:rPr lang="en-US" sz="2000" dirty="0"/>
              <a:t> O, </a:t>
            </a:r>
            <a:r>
              <a:rPr lang="en-US" sz="2000" dirty="0" err="1"/>
              <a:t>Turktas</a:t>
            </a:r>
            <a:r>
              <a:rPr lang="en-US" sz="2000" dirty="0"/>
              <a:t> H. Effect of nasal continuous positive airway pressure in uncontrolled nocturnal asthmatic patients with obstructive sleep apnea syndrome. Respir Med 2005;99:529-34.</a:t>
            </a:r>
          </a:p>
        </p:txBody>
      </p:sp>
      <p:sp>
        <p:nvSpPr>
          <p:cNvPr id="3" name="Content Placeholder 2">
            <a:extLst>
              <a:ext uri="{FF2B5EF4-FFF2-40B4-BE49-F238E27FC236}">
                <a16:creationId xmlns:a16="http://schemas.microsoft.com/office/drawing/2014/main" id="{6AC08812-3FD4-8F4C-8D5A-FA9ED41A4603}"/>
              </a:ext>
            </a:extLst>
          </p:cNvPr>
          <p:cNvSpPr>
            <a:spLocks noGrp="1"/>
          </p:cNvSpPr>
          <p:nvPr>
            <p:ph idx="1"/>
          </p:nvPr>
        </p:nvSpPr>
        <p:spPr/>
        <p:txBody>
          <a:bodyPr/>
          <a:lstStyle/>
          <a:p>
            <a:r>
              <a:rPr lang="en-US" dirty="0"/>
              <a:t>Before and after (2 months)</a:t>
            </a:r>
          </a:p>
          <a:p>
            <a:r>
              <a:rPr lang="en-US" dirty="0"/>
              <a:t>Refractory GER despite PPI, asthma, and snoring assessed for OSA</a:t>
            </a:r>
          </a:p>
          <a:p>
            <a:r>
              <a:rPr lang="en-US" dirty="0"/>
              <a:t>Started CPAP</a:t>
            </a:r>
          </a:p>
          <a:p>
            <a:r>
              <a:rPr lang="en-US" dirty="0"/>
              <a:t>Improves nocturnal symptoms, no change to PFTs.</a:t>
            </a:r>
          </a:p>
          <a:p>
            <a:r>
              <a:rPr lang="en-US" dirty="0"/>
              <a:t>No control group.</a:t>
            </a:r>
          </a:p>
        </p:txBody>
      </p:sp>
    </p:spTree>
    <p:extLst>
      <p:ext uri="{BB962C8B-B14F-4D97-AF65-F5344CB8AC3E}">
        <p14:creationId xmlns:p14="http://schemas.microsoft.com/office/powerpoint/2010/main" val="3897766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92642-7684-354A-BBD1-C9B2927BE210}"/>
              </a:ext>
            </a:extLst>
          </p:cNvPr>
          <p:cNvSpPr>
            <a:spLocks noGrp="1"/>
          </p:cNvSpPr>
          <p:nvPr>
            <p:ph type="title"/>
          </p:nvPr>
        </p:nvSpPr>
        <p:spPr/>
        <p:txBody>
          <a:bodyPr>
            <a:normAutofit/>
          </a:bodyPr>
          <a:lstStyle/>
          <a:p>
            <a:r>
              <a:rPr lang="en-US" sz="2000" b="1" dirty="0"/>
              <a:t>Desjardin JA, </a:t>
            </a:r>
            <a:r>
              <a:rPr lang="en-US" sz="2000" b="1" dirty="0" err="1"/>
              <a:t>Sutarik</a:t>
            </a:r>
            <a:r>
              <a:rPr lang="en-US" sz="2000" b="1" dirty="0"/>
              <a:t> JM, Suh , BY , et al. Influence of sleep on pulmonary capillary volume in normal and asthmatic subjects </a:t>
            </a:r>
            <a:r>
              <a:rPr lang="en-US" sz="2000" b="1" i="1" dirty="0"/>
              <a:t>Am J Respir Crit Care Med </a:t>
            </a:r>
            <a:r>
              <a:rPr lang="en-US" sz="2000" b="1" dirty="0"/>
              <a:t>1995 </a:t>
            </a:r>
            <a:r>
              <a:rPr lang="en-US" sz="2000" b="1" i="1" dirty="0"/>
              <a:t>152</a:t>
            </a:r>
            <a:r>
              <a:rPr lang="en-US" sz="2000" b="1" dirty="0"/>
              <a:t>1938,  </a:t>
            </a:r>
            <a:r>
              <a:rPr lang="en-US" sz="2000" b="1" dirty="0">
                <a:hlinkClick r:id="rId2"/>
              </a:rPr>
              <a:t>7599823</a:t>
            </a:r>
            <a:br>
              <a:rPr lang="en-US" sz="2000" b="1" dirty="0"/>
            </a:br>
            <a:r>
              <a:rPr lang="en-US" sz="2000" b="1" dirty="0"/>
              <a:t>https://</a:t>
            </a:r>
            <a:r>
              <a:rPr lang="en-US" sz="2000" b="1" dirty="0" err="1"/>
              <a:t>pubmed.ncbi.nlm.nih.gov</a:t>
            </a:r>
            <a:r>
              <a:rPr lang="en-US" sz="2000" b="1" dirty="0"/>
              <a:t>/7599823/</a:t>
            </a:r>
            <a:endParaRPr lang="en-US" sz="2000" dirty="0"/>
          </a:p>
        </p:txBody>
      </p:sp>
      <p:sp>
        <p:nvSpPr>
          <p:cNvPr id="3" name="Content Placeholder 2">
            <a:extLst>
              <a:ext uri="{FF2B5EF4-FFF2-40B4-BE49-F238E27FC236}">
                <a16:creationId xmlns:a16="http://schemas.microsoft.com/office/drawing/2014/main" id="{E3795192-3C6F-624E-9882-C7F9E78BA9D3}"/>
              </a:ext>
            </a:extLst>
          </p:cNvPr>
          <p:cNvSpPr>
            <a:spLocks noGrp="1"/>
          </p:cNvSpPr>
          <p:nvPr>
            <p:ph idx="1"/>
          </p:nvPr>
        </p:nvSpPr>
        <p:spPr/>
        <p:txBody>
          <a:bodyPr/>
          <a:lstStyle/>
          <a:p>
            <a:r>
              <a:rPr lang="en-US" dirty="0"/>
              <a:t>5 health subjects; 15 patients with asthma</a:t>
            </a:r>
          </a:p>
          <a:p>
            <a:r>
              <a:rPr lang="en-US" dirty="0"/>
              <a:t>Spirometry performed pre- and post- </a:t>
            </a:r>
          </a:p>
          <a:p>
            <a:r>
              <a:rPr lang="en-US" dirty="0"/>
              <a:t>10/15 patients had FEV1 drop by more than 15%; they had an increase in </a:t>
            </a:r>
            <a:r>
              <a:rPr lang="en-US" dirty="0" err="1"/>
              <a:t>DLCo</a:t>
            </a:r>
            <a:r>
              <a:rPr lang="en-US" dirty="0"/>
              <a:t> (corresponding to an increase in capillary blood volume) by 15.7% +/- 16.6%</a:t>
            </a:r>
          </a:p>
          <a:p>
            <a:endParaRPr lang="en-US" dirty="0"/>
          </a:p>
          <a:p>
            <a:r>
              <a:rPr lang="en-US" dirty="0"/>
              <a:t>Implication: during sleep, the intrathoracic blood volume </a:t>
            </a:r>
            <a:r>
              <a:rPr lang="en-US" dirty="0" err="1"/>
              <a:t>incresaes</a:t>
            </a:r>
            <a:endParaRPr lang="en-US" dirty="0"/>
          </a:p>
        </p:txBody>
      </p:sp>
    </p:spTree>
    <p:extLst>
      <p:ext uri="{BB962C8B-B14F-4D97-AF65-F5344CB8AC3E}">
        <p14:creationId xmlns:p14="http://schemas.microsoft.com/office/powerpoint/2010/main" val="1191821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CCDE6-704C-2C48-905F-EAC201A50848}"/>
              </a:ext>
            </a:extLst>
          </p:cNvPr>
          <p:cNvSpPr>
            <a:spLocks noGrp="1"/>
          </p:cNvSpPr>
          <p:nvPr>
            <p:ph type="title"/>
          </p:nvPr>
        </p:nvSpPr>
        <p:spPr/>
        <p:txBody>
          <a:bodyPr>
            <a:noAutofit/>
          </a:bodyPr>
          <a:lstStyle/>
          <a:p>
            <a:r>
              <a:rPr lang="en-US" sz="2000" dirty="0"/>
              <a:t>7.Teodorescu M, </a:t>
            </a:r>
            <a:r>
              <a:rPr lang="en-US" sz="2000" dirty="0" err="1"/>
              <a:t>Polomis</a:t>
            </a:r>
            <a:r>
              <a:rPr lang="en-US" sz="2000" dirty="0"/>
              <a:t> DA, </a:t>
            </a:r>
            <a:r>
              <a:rPr lang="en-US" sz="2000" dirty="0" err="1"/>
              <a:t>Gangnon</a:t>
            </a:r>
            <a:r>
              <a:rPr lang="en-US" sz="2000" dirty="0"/>
              <a:t> RE, </a:t>
            </a:r>
            <a:r>
              <a:rPr lang="en-US" sz="2000" dirty="0" err="1"/>
              <a:t>Fedie</a:t>
            </a:r>
            <a:r>
              <a:rPr lang="en-US" sz="2000" dirty="0"/>
              <a:t> JE, </a:t>
            </a:r>
            <a:r>
              <a:rPr lang="en-US" sz="2000" dirty="0" err="1"/>
              <a:t>Consens</a:t>
            </a:r>
            <a:r>
              <a:rPr lang="en-US" sz="2000" dirty="0"/>
              <a:t> FB, </a:t>
            </a:r>
            <a:r>
              <a:rPr lang="en-US" sz="2000" dirty="0" err="1"/>
              <a:t>Chervin</a:t>
            </a:r>
            <a:r>
              <a:rPr lang="en-US" sz="2000" dirty="0"/>
              <a:t> RD, </a:t>
            </a:r>
            <a:r>
              <a:rPr lang="en-US" sz="2000" i="1" dirty="0"/>
              <a:t>et al</a:t>
            </a:r>
            <a:r>
              <a:rPr lang="en-US" sz="2000" dirty="0"/>
              <a:t>. Asthma control and its relationship with obstructive sleep apnea (OSA) in older adults. </a:t>
            </a:r>
            <a:r>
              <a:rPr lang="en-US" sz="2000" i="1" dirty="0"/>
              <a:t>Sleep </a:t>
            </a:r>
            <a:r>
              <a:rPr lang="en-US" sz="2000" i="1" dirty="0" err="1"/>
              <a:t>Disord</a:t>
            </a:r>
            <a:r>
              <a:rPr lang="en-US" sz="2000" dirty="0"/>
              <a:t> 2013;2013:251567</a:t>
            </a:r>
          </a:p>
        </p:txBody>
      </p:sp>
      <p:sp>
        <p:nvSpPr>
          <p:cNvPr id="3" name="Content Placeholder 2">
            <a:extLst>
              <a:ext uri="{FF2B5EF4-FFF2-40B4-BE49-F238E27FC236}">
                <a16:creationId xmlns:a16="http://schemas.microsoft.com/office/drawing/2014/main" id="{C6DB3664-FAFC-A64A-A1CD-EC14BCABF807}"/>
              </a:ext>
            </a:extLst>
          </p:cNvPr>
          <p:cNvSpPr>
            <a:spLocks noGrp="1"/>
          </p:cNvSpPr>
          <p:nvPr>
            <p:ph idx="1"/>
          </p:nvPr>
        </p:nvSpPr>
        <p:spPr/>
        <p:txBody>
          <a:bodyPr/>
          <a:lstStyle/>
          <a:p>
            <a:r>
              <a:rPr lang="en-US" dirty="0"/>
              <a:t>“Conversely, continuous positive airway pressure (CPAP) for OSA attenuated risk for worse asthma outcomes and FEV</a:t>
            </a:r>
            <a:r>
              <a:rPr lang="en-US" baseline="-25000" dirty="0"/>
              <a:t>1</a:t>
            </a:r>
            <a:r>
              <a:rPr lang="en-US" dirty="0"/>
              <a:t> decline (</a:t>
            </a:r>
            <a:r>
              <a:rPr lang="en-US" dirty="0">
                <a:hlinkClick r:id="rId2"/>
              </a:rPr>
              <a:t>7</a:t>
            </a:r>
            <a:r>
              <a:rPr lang="en-US" dirty="0"/>
              <a:t>, </a:t>
            </a:r>
            <a:r>
              <a:rPr lang="en-US" dirty="0">
                <a:hlinkClick r:id="rId2"/>
              </a:rPr>
              <a:t>62</a:t>
            </a:r>
            <a:r>
              <a:rPr lang="en-US" dirty="0"/>
              <a:t>, </a:t>
            </a:r>
            <a:r>
              <a:rPr lang="en-US" dirty="0">
                <a:hlinkClick r:id="rId2"/>
              </a:rPr>
              <a:t>64</a:t>
            </a:r>
            <a:r>
              <a:rPr lang="en-US" dirty="0"/>
              <a:t>) in older subjects much more than in younger ones (</a:t>
            </a:r>
            <a:r>
              <a:rPr lang="en-US" dirty="0">
                <a:hlinkClick r:id="rId2"/>
              </a:rPr>
              <a:t>7</a:t>
            </a:r>
            <a:r>
              <a:rPr lang="en-US" dirty="0"/>
              <a:t>). “</a:t>
            </a:r>
          </a:p>
          <a:p>
            <a:endParaRPr lang="en-US" dirty="0"/>
          </a:p>
          <a:p>
            <a:r>
              <a:rPr lang="en-US" dirty="0"/>
              <a:t>Cross section </a:t>
            </a:r>
          </a:p>
          <a:p>
            <a:endParaRPr lang="en-US" dirty="0"/>
          </a:p>
        </p:txBody>
      </p:sp>
    </p:spTree>
    <p:extLst>
      <p:ext uri="{BB962C8B-B14F-4D97-AF65-F5344CB8AC3E}">
        <p14:creationId xmlns:p14="http://schemas.microsoft.com/office/powerpoint/2010/main" val="40734366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4E7DA-54F3-6948-BC58-F30CA2EC524D}"/>
              </a:ext>
            </a:extLst>
          </p:cNvPr>
          <p:cNvSpPr>
            <a:spLocks noGrp="1"/>
          </p:cNvSpPr>
          <p:nvPr>
            <p:ph type="title"/>
          </p:nvPr>
        </p:nvSpPr>
        <p:spPr/>
        <p:txBody>
          <a:bodyPr/>
          <a:lstStyle/>
          <a:p>
            <a:r>
              <a:rPr lang="en-US" dirty="0"/>
              <a:t>Dissenting studies? </a:t>
            </a:r>
          </a:p>
        </p:txBody>
      </p:sp>
      <p:sp>
        <p:nvSpPr>
          <p:cNvPr id="3" name="Content Placeholder 2">
            <a:extLst>
              <a:ext uri="{FF2B5EF4-FFF2-40B4-BE49-F238E27FC236}">
                <a16:creationId xmlns:a16="http://schemas.microsoft.com/office/drawing/2014/main" id="{AE3141A6-2FED-0140-AB6E-5CBF0953462C}"/>
              </a:ext>
            </a:extLst>
          </p:cNvPr>
          <p:cNvSpPr>
            <a:spLocks noGrp="1"/>
          </p:cNvSpPr>
          <p:nvPr>
            <p:ph idx="1"/>
          </p:nvPr>
        </p:nvSpPr>
        <p:spPr/>
        <p:txBody>
          <a:bodyPr>
            <a:normAutofit lnSpcReduction="10000"/>
          </a:bodyPr>
          <a:lstStyle/>
          <a:p>
            <a:r>
              <a:rPr lang="en-US" dirty="0"/>
              <a:t>“It is still uncertain whether treatment of OSA with continuous positive airway pressure (CPAP) might improve asthma control or pulmonary function. Some studies reported positive results [</a:t>
            </a:r>
            <a:r>
              <a:rPr lang="en-US" dirty="0">
                <a:hlinkClick r:id="rId3" tooltip="Ciftci TU, Ciftci B, Guven SF, Kokturk O, Turktas H. Effect of nasal continuous positive airway pressure in uncontrolled nocturnal asthmatic patients with obstructive sleep apnea syndrome. Respir Med. 2005 May;99(5):529–34."/>
              </a:rPr>
              <a:t>146</a:t>
            </a:r>
            <a:r>
              <a:rPr lang="en-US" dirty="0"/>
              <a:t>,</a:t>
            </a:r>
            <a:r>
              <a:rPr lang="en-US" dirty="0">
                <a:hlinkClick r:id="rId4" tooltip="Serrano-Pariente J, Plaza V, Soriano JB, Mayos M, López-Viña A, Picado C. Vigil L; CPASMA Trial Group. Asthma outcomes improve with continuous positive airway pressure for obstructive sleep apnea. Allergy. 2017 May;72(5):802–12. &#10;                    https://doi.org/10.1111/all.13070&#10;                    &#10;                  ."/>
              </a:rPr>
              <a:t>147</a:t>
            </a:r>
            <a:r>
              <a:rPr lang="en-US" dirty="0"/>
              <a:t>,</a:t>
            </a:r>
            <a:r>
              <a:rPr lang="en-US" dirty="0">
                <a:hlinkClick r:id="rId5" tooltip="Kauppi P, Bachour P, Maasilta P, Bachour A. Long-term CPAP treatment improves asthma control in patients with asthma and obstructive sleep apnoea. Sleep Breath. 2016 Dec;20(4):1217–24. &#10;                    https://doi.org/10.1007/s11325-016-1340-1&#10;                    &#10;                  ."/>
              </a:rPr>
              <a:t>148</a:t>
            </a:r>
            <a:r>
              <a:rPr lang="en-US" dirty="0"/>
              <a:t>] while other studies were negative [</a:t>
            </a:r>
            <a:r>
              <a:rPr lang="en-US" dirty="0">
                <a:hlinkClick r:id="rId6" tooltip="Lafond C, Sériès F, Lemière C. Impact of CPAP on asthmatic patients with obstructive sleep apnoea. Eur Respir J. 2007;29:307–11. &#10;                    https://doi.org/10.1183/09031936.00059706&#10;                    &#10;                  ."/>
              </a:rPr>
              <a:t>149</a:t>
            </a:r>
            <a:r>
              <a:rPr lang="en-US" dirty="0"/>
              <a:t>, </a:t>
            </a:r>
            <a:r>
              <a:rPr lang="en-US" dirty="0">
                <a:hlinkClick r:id="rId7" tooltip="Ng SSS, Chan TO, To KW, Chan KKP, Ngai J, Yip WH, Lo RLP, Ko FWS, Hui DSC. Continuous positive airway pressure for obstructive sleep apnoea does not improve asthma control. Respirology. 2018;23:1055–62. &#10;                    https://doi.org/10.1111/resp.13363&#10;                    &#10;                  ."/>
              </a:rPr>
              <a:t>150</a:t>
            </a:r>
            <a:r>
              <a:rPr lang="en-US" dirty="0"/>
              <a:t>]. One study reported a decreased rate of FEV</a:t>
            </a:r>
            <a:r>
              <a:rPr lang="en-US" baseline="-25000" dirty="0"/>
              <a:t>1</a:t>
            </a:r>
            <a:r>
              <a:rPr lang="en-US" dirty="0"/>
              <a:t> decline in asthmatic patients treated with CPAP [</a:t>
            </a:r>
            <a:r>
              <a:rPr lang="en-US" dirty="0">
                <a:hlinkClick r:id="rId8" tooltip="Wang Y, Liu K, Hu K, Yang J, Li Z, Nie M, Dong Y, Huang H, Chen J. Impact of obstructive sleep apnea on severe asthma exacerbations. Sleep Med. 2016;26:1–5. &#10;                    https://doi.org/10.1016/j.sleep.2016.06.013&#10;                    &#10;                  ."/>
              </a:rPr>
              <a:t>136</a:t>
            </a:r>
            <a:r>
              <a:rPr lang="en-US" dirty="0"/>
              <a:t>], but the majority of studies agree on unchanged pulmonary function after CPAP. A recent systematic review pointed out that results of different studies do not allow to document a definite improvement in asthma control, although a positive effect of CPAP treatment seems to occur in patients with severe OSA or poorly controlled asthma [</a:t>
            </a:r>
            <a:r>
              <a:rPr lang="en-US" dirty="0">
                <a:hlinkClick r:id="rId9" tooltip="Davies SE, Bishopp A, Wharton S, Turner AM, Mansur AH. Does Continuous Positive Airway Pressure (CPAP) treatment of obstructive sleep apnoea (OSA) improve asthma-related clinical outcomes in patients with co-existing conditions? A systematic review. Respir Med. 2018;143:18–30. &#10;                    https://doi.org/10.1016/j.rmed.2018.08.004&#10;                    &#10;                  ."/>
              </a:rPr>
              <a:t>151</a:t>
            </a:r>
            <a:r>
              <a:rPr lang="en-US" dirty="0"/>
              <a:t>].”</a:t>
            </a:r>
          </a:p>
          <a:p>
            <a:r>
              <a:rPr lang="en-US" dirty="0"/>
              <a:t>[ ] review the meta-analysis for the article</a:t>
            </a:r>
          </a:p>
        </p:txBody>
      </p:sp>
    </p:spTree>
    <p:extLst>
      <p:ext uri="{BB962C8B-B14F-4D97-AF65-F5344CB8AC3E}">
        <p14:creationId xmlns:p14="http://schemas.microsoft.com/office/powerpoint/2010/main" val="17006751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B37C6-3DB9-D642-9BF8-AC5F4009498E}"/>
              </a:ext>
            </a:extLst>
          </p:cNvPr>
          <p:cNvSpPr>
            <a:spLocks noGrp="1"/>
          </p:cNvSpPr>
          <p:nvPr>
            <p:ph type="title"/>
          </p:nvPr>
        </p:nvSpPr>
        <p:spPr/>
        <p:txBody>
          <a:bodyPr>
            <a:noAutofit/>
          </a:bodyPr>
          <a:lstStyle/>
          <a:p>
            <a:r>
              <a:rPr lang="en-US" sz="2400" dirty="0">
                <a:hlinkClick r:id="rId2"/>
              </a:rPr>
              <a:t>https://www.resmedjournal.com/article/S0954-6111(18)30261-0/fulltext</a:t>
            </a:r>
            <a:br>
              <a:rPr lang="en-US" sz="2400" dirty="0"/>
            </a:br>
            <a:br>
              <a:rPr lang="en-US" sz="2400" dirty="0"/>
            </a:br>
            <a:r>
              <a:rPr lang="en-US" sz="2400" dirty="0"/>
              <a:t>151 Davies SE, </a:t>
            </a:r>
            <a:r>
              <a:rPr lang="en-US" sz="2400" dirty="0" err="1"/>
              <a:t>Bishopp</a:t>
            </a:r>
            <a:r>
              <a:rPr lang="en-US" sz="2400" dirty="0"/>
              <a:t> A, Wharton S, Turner AM, Mansur AH. Does Continuous Positive Airway Pressure (CPAP) treatment of obstructive sleep </a:t>
            </a:r>
            <a:r>
              <a:rPr lang="en-US" sz="2400" dirty="0" err="1"/>
              <a:t>apnoea</a:t>
            </a:r>
            <a:r>
              <a:rPr lang="en-US" sz="2400" dirty="0"/>
              <a:t> (OSA) improve asthma-related clinical outcomes in patients with co-existing conditions? A systematic review. Respir Med. 2018;143:18–30.</a:t>
            </a:r>
          </a:p>
        </p:txBody>
      </p:sp>
      <p:pic>
        <p:nvPicPr>
          <p:cNvPr id="1026" name="Picture 2" descr="Fig. 1">
            <a:extLst>
              <a:ext uri="{FF2B5EF4-FFF2-40B4-BE49-F238E27FC236}">
                <a16:creationId xmlns:a16="http://schemas.microsoft.com/office/drawing/2014/main" id="{43EF1FBF-3CEF-5443-AE64-4EB809F3BED9}"/>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644900" y="2629694"/>
            <a:ext cx="4902200"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76783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6ABBC-4731-7F40-A7E2-66CAEBF5457B}"/>
              </a:ext>
            </a:extLst>
          </p:cNvPr>
          <p:cNvSpPr>
            <a:spLocks noGrp="1"/>
          </p:cNvSpPr>
          <p:nvPr>
            <p:ph type="title"/>
          </p:nvPr>
        </p:nvSpPr>
        <p:spPr/>
        <p:txBody>
          <a:bodyPr/>
          <a:lstStyle/>
          <a:p>
            <a:r>
              <a:rPr lang="en-US" dirty="0"/>
              <a:t>OSA treatment</a:t>
            </a:r>
          </a:p>
        </p:txBody>
      </p:sp>
      <p:sp>
        <p:nvSpPr>
          <p:cNvPr id="3" name="Content Placeholder 2">
            <a:extLst>
              <a:ext uri="{FF2B5EF4-FFF2-40B4-BE49-F238E27FC236}">
                <a16:creationId xmlns:a16="http://schemas.microsoft.com/office/drawing/2014/main" id="{6294FD07-F5E0-5C4A-A942-CD6FEC0C44EA}"/>
              </a:ext>
            </a:extLst>
          </p:cNvPr>
          <p:cNvSpPr>
            <a:spLocks noGrp="1"/>
          </p:cNvSpPr>
          <p:nvPr>
            <p:ph idx="1"/>
          </p:nvPr>
        </p:nvSpPr>
        <p:spPr>
          <a:xfrm>
            <a:off x="838200" y="1825625"/>
            <a:ext cx="6258354" cy="4351338"/>
          </a:xfrm>
        </p:spPr>
        <p:txBody>
          <a:bodyPr/>
          <a:lstStyle/>
          <a:p>
            <a:r>
              <a:rPr lang="en-US" dirty="0">
                <a:hlinkClick r:id="rId3" tooltip="Persistent link using digital object identifier"/>
              </a:rPr>
              <a:t>https://doi.org/10.1016/j.jaip.2021.09.003</a:t>
            </a:r>
            <a:endParaRPr lang="en-US" dirty="0"/>
          </a:p>
          <a:p>
            <a:r>
              <a:rPr lang="en-US" dirty="0"/>
              <a:t>CPAP treatment in patients with OSA and asthma increases asthma QoL </a:t>
            </a:r>
          </a:p>
          <a:p>
            <a:pPr lvl="1"/>
            <a:r>
              <a:rPr lang="en-US" dirty="0"/>
              <a:t>Observational data suggests in decreases daytime symptoms and increases disease control, but this has not been shown in experimental studies.</a:t>
            </a:r>
          </a:p>
          <a:p>
            <a:pPr lvl="1"/>
            <a:endParaRPr lang="en-US" dirty="0"/>
          </a:p>
          <a:p>
            <a:r>
              <a:rPr lang="en-US" dirty="0"/>
              <a:t>Development of incident asthma?</a:t>
            </a:r>
          </a:p>
        </p:txBody>
      </p:sp>
      <p:pic>
        <p:nvPicPr>
          <p:cNvPr id="4" name="Picture 3">
            <a:extLst>
              <a:ext uri="{FF2B5EF4-FFF2-40B4-BE49-F238E27FC236}">
                <a16:creationId xmlns:a16="http://schemas.microsoft.com/office/drawing/2014/main" id="{25D5E27E-546E-1E4F-A0D3-663881F47FF5}"/>
              </a:ext>
            </a:extLst>
          </p:cNvPr>
          <p:cNvPicPr>
            <a:picLocks noChangeAspect="1"/>
          </p:cNvPicPr>
          <p:nvPr/>
        </p:nvPicPr>
        <p:blipFill>
          <a:blip r:embed="rId4"/>
          <a:stretch>
            <a:fillRect/>
          </a:stretch>
        </p:blipFill>
        <p:spPr>
          <a:xfrm>
            <a:off x="7096554" y="1825625"/>
            <a:ext cx="4597400" cy="3784600"/>
          </a:xfrm>
          <a:prstGeom prst="rect">
            <a:avLst/>
          </a:prstGeom>
        </p:spPr>
      </p:pic>
    </p:spTree>
    <p:extLst>
      <p:ext uri="{BB962C8B-B14F-4D97-AF65-F5344CB8AC3E}">
        <p14:creationId xmlns:p14="http://schemas.microsoft.com/office/powerpoint/2010/main" val="19571142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835CB-A81A-5C4F-8FEA-2C1C146C15F9}"/>
              </a:ext>
            </a:extLst>
          </p:cNvPr>
          <p:cNvSpPr>
            <a:spLocks noGrp="1"/>
          </p:cNvSpPr>
          <p:nvPr>
            <p:ph type="title"/>
          </p:nvPr>
        </p:nvSpPr>
        <p:spPr/>
        <p:txBody>
          <a:bodyPr>
            <a:normAutofit/>
          </a:bodyPr>
          <a:lstStyle/>
          <a:p>
            <a:r>
              <a:rPr lang="en-US" sz="2400" dirty="0"/>
              <a:t>Ng SSS, Chan TO, To KW, Chan KKP, Ngai J, Yip WH, et al. Continuous positive airway pressure for obstructive sleep </a:t>
            </a:r>
            <a:r>
              <a:rPr lang="en-US" sz="2400" dirty="0" err="1"/>
              <a:t>apnoea</a:t>
            </a:r>
            <a:r>
              <a:rPr lang="en-US" sz="2400" dirty="0"/>
              <a:t> does not improve asthma control. Respirology (Carlton, Vic) 2018;23:1055-62</a:t>
            </a:r>
          </a:p>
        </p:txBody>
      </p:sp>
      <p:sp>
        <p:nvSpPr>
          <p:cNvPr id="3" name="Content Placeholder 2">
            <a:extLst>
              <a:ext uri="{FF2B5EF4-FFF2-40B4-BE49-F238E27FC236}">
                <a16:creationId xmlns:a16="http://schemas.microsoft.com/office/drawing/2014/main" id="{287904AC-DF31-8241-A5B8-471B8AA0A3C2}"/>
              </a:ext>
            </a:extLst>
          </p:cNvPr>
          <p:cNvSpPr>
            <a:spLocks noGrp="1"/>
          </p:cNvSpPr>
          <p:nvPr>
            <p:ph idx="1"/>
          </p:nvPr>
        </p:nvSpPr>
        <p:spPr/>
        <p:txBody>
          <a:bodyPr/>
          <a:lstStyle/>
          <a:p>
            <a:r>
              <a:rPr lang="en-US" dirty="0"/>
              <a:t>RCT of severe asthma, assess for OSA. If found, randomize to CPAP vs observation.  – no effect on ACT scores at 3 months.  </a:t>
            </a:r>
          </a:p>
          <a:p>
            <a:r>
              <a:rPr lang="en-US" dirty="0"/>
              <a:t>101 patients. Hong Kong Prince of Wales Hospital.</a:t>
            </a:r>
          </a:p>
          <a:p>
            <a:r>
              <a:rPr lang="en-US" dirty="0"/>
              <a:t>https://</a:t>
            </a:r>
            <a:r>
              <a:rPr lang="en-US" dirty="0" err="1"/>
              <a:t>clinicaltrials.gov</a:t>
            </a:r>
            <a:r>
              <a:rPr lang="en-US" dirty="0"/>
              <a:t>/ct2/show/NCT01383564</a:t>
            </a:r>
          </a:p>
        </p:txBody>
      </p:sp>
    </p:spTree>
    <p:extLst>
      <p:ext uri="{BB962C8B-B14F-4D97-AF65-F5344CB8AC3E}">
        <p14:creationId xmlns:p14="http://schemas.microsoft.com/office/powerpoint/2010/main" val="19836744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CC032-A802-E14E-88E6-8724C7FC9372}"/>
              </a:ext>
            </a:extLst>
          </p:cNvPr>
          <p:cNvSpPr>
            <a:spLocks noGrp="1"/>
          </p:cNvSpPr>
          <p:nvPr>
            <p:ph type="title"/>
          </p:nvPr>
        </p:nvSpPr>
        <p:spPr/>
        <p:txBody>
          <a:bodyPr/>
          <a:lstStyle/>
          <a:p>
            <a:r>
              <a:rPr lang="en-US" dirty="0"/>
              <a:t>Treatment w CPAP</a:t>
            </a:r>
          </a:p>
        </p:txBody>
      </p:sp>
      <p:sp>
        <p:nvSpPr>
          <p:cNvPr id="3" name="Content Placeholder 2">
            <a:extLst>
              <a:ext uri="{FF2B5EF4-FFF2-40B4-BE49-F238E27FC236}">
                <a16:creationId xmlns:a16="http://schemas.microsoft.com/office/drawing/2014/main" id="{C70B9855-F953-BA4B-8B0E-EB6D9DDFE1B6}"/>
              </a:ext>
            </a:extLst>
          </p:cNvPr>
          <p:cNvSpPr>
            <a:spLocks noGrp="1"/>
          </p:cNvSpPr>
          <p:nvPr>
            <p:ph idx="1"/>
          </p:nvPr>
        </p:nvSpPr>
        <p:spPr/>
        <p:txBody>
          <a:bodyPr>
            <a:normAutofit/>
          </a:bodyPr>
          <a:lstStyle/>
          <a:p>
            <a:r>
              <a:rPr lang="en-US" dirty="0"/>
              <a:t>[ ] allegedly shows reduced asthma symptoms, BD use, and improved FEV1 with CPAP: 40. </a:t>
            </a:r>
            <a:r>
              <a:rPr lang="en-US" dirty="0" err="1"/>
              <a:t>Deslypere</a:t>
            </a:r>
            <a:r>
              <a:rPr lang="en-US" dirty="0"/>
              <a:t> G, Dupont L. Principal comorbidities in severe asthma: how to manage and what is their influence on asthma endpoints. </a:t>
            </a:r>
            <a:r>
              <a:rPr lang="en-US" i="1" dirty="0"/>
              <a:t>EC </a:t>
            </a:r>
            <a:r>
              <a:rPr lang="en-US" i="1" dirty="0" err="1"/>
              <a:t>Pulmonol</a:t>
            </a:r>
            <a:r>
              <a:rPr lang="en-US" i="1" dirty="0"/>
              <a:t> </a:t>
            </a:r>
            <a:r>
              <a:rPr lang="en-US" i="1" dirty="0" err="1"/>
              <a:t>Respirat</a:t>
            </a:r>
            <a:r>
              <a:rPr lang="en-US" i="1" dirty="0"/>
              <a:t> Med.</a:t>
            </a:r>
            <a:r>
              <a:rPr lang="en-US" dirty="0"/>
              <a:t> (2017) 3:162–174.</a:t>
            </a:r>
          </a:p>
        </p:txBody>
      </p:sp>
    </p:spTree>
    <p:extLst>
      <p:ext uri="{BB962C8B-B14F-4D97-AF65-F5344CB8AC3E}">
        <p14:creationId xmlns:p14="http://schemas.microsoft.com/office/powerpoint/2010/main" val="38559384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68BB6-A68C-2947-8D8D-6D01E37A64B3}"/>
              </a:ext>
            </a:extLst>
          </p:cNvPr>
          <p:cNvSpPr>
            <a:spLocks noGrp="1"/>
          </p:cNvSpPr>
          <p:nvPr>
            <p:ph type="title"/>
          </p:nvPr>
        </p:nvSpPr>
        <p:spPr/>
        <p:txBody>
          <a:bodyPr>
            <a:normAutofit fontScale="90000"/>
          </a:bodyPr>
          <a:lstStyle/>
          <a:p>
            <a:br>
              <a:rPr lang="en-US" dirty="0"/>
            </a:br>
            <a:r>
              <a:rPr lang="en-US" dirty="0"/>
              <a:t>From  https://</a:t>
            </a:r>
            <a:r>
              <a:rPr lang="en-US" dirty="0" err="1"/>
              <a:t>www.atsjournals.org</a:t>
            </a:r>
            <a:r>
              <a:rPr lang="en-US" dirty="0"/>
              <a:t>/</a:t>
            </a:r>
            <a:r>
              <a:rPr lang="en-US" dirty="0" err="1"/>
              <a:t>doi</a:t>
            </a:r>
            <a:r>
              <a:rPr lang="en-US" dirty="0"/>
              <a:t>/full/10.1164/rccm.201810-1838TR</a:t>
            </a:r>
            <a:br>
              <a:rPr lang="en-US" dirty="0"/>
            </a:br>
            <a:endParaRPr lang="en-US" dirty="0"/>
          </a:p>
        </p:txBody>
      </p:sp>
      <p:sp>
        <p:nvSpPr>
          <p:cNvPr id="3" name="Content Placeholder 2">
            <a:extLst>
              <a:ext uri="{FF2B5EF4-FFF2-40B4-BE49-F238E27FC236}">
                <a16:creationId xmlns:a16="http://schemas.microsoft.com/office/drawing/2014/main" id="{83B04A70-928F-3545-9C15-329BAF028837}"/>
              </a:ext>
            </a:extLst>
          </p:cNvPr>
          <p:cNvSpPr>
            <a:spLocks noGrp="1"/>
          </p:cNvSpPr>
          <p:nvPr>
            <p:ph idx="1"/>
          </p:nvPr>
        </p:nvSpPr>
        <p:spPr/>
        <p:txBody>
          <a:bodyPr>
            <a:normAutofit fontScale="55000" lnSpcReduction="20000"/>
          </a:bodyPr>
          <a:lstStyle/>
          <a:p>
            <a:r>
              <a:rPr lang="en-US" dirty="0"/>
              <a:t>[ ] review these – I’m skeptical.</a:t>
            </a:r>
          </a:p>
          <a:p>
            <a:r>
              <a:rPr lang="en-US" dirty="0"/>
              <a:t>From Table 3: ”In quasi-experimental designs, CPAP improved daytime and nighttime symptoms, rescue bronchodilator use, exacerbations, quality of life, and </a:t>
            </a:r>
            <a:r>
              <a:rPr lang="en-US" cap="small" dirty="0"/>
              <a:t>a.m</a:t>
            </a:r>
            <a:r>
              <a:rPr lang="en-US" dirty="0"/>
              <a:t>. and </a:t>
            </a:r>
            <a:r>
              <a:rPr lang="en-US" cap="small" dirty="0"/>
              <a:t>p.m</a:t>
            </a:r>
            <a:r>
              <a:rPr lang="en-US" dirty="0"/>
              <a:t>. peak inspiratory flow rates (</a:t>
            </a:r>
            <a:r>
              <a:rPr lang="en-US" dirty="0">
                <a:hlinkClick r:id="rId2"/>
              </a:rPr>
              <a:t>66</a:t>
            </a:r>
            <a:r>
              <a:rPr lang="en-US" dirty="0"/>
              <a:t>–</a:t>
            </a:r>
            <a:r>
              <a:rPr lang="en-US" dirty="0">
                <a:hlinkClick r:id="rId2"/>
              </a:rPr>
              <a:t>69</a:t>
            </a:r>
            <a:r>
              <a:rPr lang="en-US" dirty="0"/>
              <a:t>). In addition, some of these effects occurred in a dose-dependent fashion, with the largest improvements in asthma control and asthma-related quality of life noted in patients with moderate–severe persistent asthma or severe OSA diagnosed by respiratory polygraphy (respiratory disturbance index &gt; 30) (</a:t>
            </a:r>
            <a:r>
              <a:rPr lang="en-US" dirty="0">
                <a:hlinkClick r:id="rId2"/>
              </a:rPr>
              <a:t>69</a:t>
            </a:r>
            <a:r>
              <a:rPr lang="en-US" dirty="0"/>
              <a:t>).”</a:t>
            </a:r>
          </a:p>
          <a:p>
            <a:pPr marL="0" lvl="0" indent="0">
              <a:lnSpc>
                <a:spcPct val="100000"/>
              </a:lnSpc>
              <a:spcBef>
                <a:spcPts val="0"/>
              </a:spcBef>
              <a:buNone/>
              <a:defRPr/>
            </a:pPr>
            <a:r>
              <a:rPr lang="en-US" dirty="0"/>
              <a:t>69 – reduced proportion of patients with bronchodilator response; no change in FEV1 “A report by Serrano-</a:t>
            </a:r>
            <a:r>
              <a:rPr lang="en-US" dirty="0" err="1"/>
              <a:t>Pariente</a:t>
            </a:r>
            <a:r>
              <a:rPr lang="en-US" dirty="0"/>
              <a:t> and colleagues provides some insights into these relationships (</a:t>
            </a:r>
            <a:r>
              <a:rPr lang="en-US" dirty="0">
                <a:hlinkClick r:id="rId2"/>
              </a:rPr>
              <a:t>69</a:t>
            </a:r>
            <a:r>
              <a:rPr lang="en-US" dirty="0"/>
              <a:t>). A 6-month CPAP treatment for OSA did not impact BMI but it significantly reduced the proportion of subjects who reported nasal symptoms, heartburn, and regurgitation.”</a:t>
            </a:r>
          </a:p>
          <a:p>
            <a:r>
              <a:rPr lang="en-US" dirty="0"/>
              <a:t>68 – no change in methacholine challenge sensitivity.</a:t>
            </a:r>
          </a:p>
          <a:p>
            <a:r>
              <a:rPr lang="en-US" dirty="0"/>
              <a:t>66.Chan CS, Woolcock AJ, Sullivan CE. Nocturnal asthma: role of snoring and obstructive sleep apnea. </a:t>
            </a:r>
            <a:r>
              <a:rPr lang="en-US" i="1" dirty="0"/>
              <a:t>Am Rev Respir Dis</a:t>
            </a:r>
            <a:r>
              <a:rPr lang="en-US" dirty="0"/>
              <a:t> 1988;137:1502–1504.</a:t>
            </a:r>
            <a:r>
              <a:rPr lang="en-US" dirty="0">
                <a:hlinkClick r:id="rId3"/>
              </a:rPr>
              <a:t>Abstract</a:t>
            </a:r>
            <a:r>
              <a:rPr lang="en-US" dirty="0"/>
              <a:t>, </a:t>
            </a:r>
            <a:r>
              <a:rPr lang="en-US" dirty="0">
                <a:hlinkClick r:id="rId4"/>
              </a:rPr>
              <a:t>Medline</a:t>
            </a:r>
            <a:r>
              <a:rPr lang="en-US" dirty="0"/>
              <a:t>, </a:t>
            </a:r>
            <a:r>
              <a:rPr lang="en-US" dirty="0">
                <a:hlinkClick r:id="rId5"/>
              </a:rPr>
              <a:t>Google Scholar</a:t>
            </a:r>
            <a:endParaRPr lang="en-US" dirty="0"/>
          </a:p>
          <a:p>
            <a:r>
              <a:rPr lang="en-US" dirty="0"/>
              <a:t>67.Guilleminault C, </a:t>
            </a:r>
            <a:r>
              <a:rPr lang="en-US" dirty="0" err="1"/>
              <a:t>Quera</a:t>
            </a:r>
            <a:r>
              <a:rPr lang="en-US" dirty="0"/>
              <a:t>-Salva MA, Powell N, Riley R, </a:t>
            </a:r>
            <a:r>
              <a:rPr lang="en-US" dirty="0" err="1"/>
              <a:t>Romaker</a:t>
            </a:r>
            <a:r>
              <a:rPr lang="en-US" dirty="0"/>
              <a:t> A, </a:t>
            </a:r>
            <a:r>
              <a:rPr lang="en-US" dirty="0" err="1"/>
              <a:t>Partinen</a:t>
            </a:r>
            <a:r>
              <a:rPr lang="en-US" dirty="0"/>
              <a:t> M, </a:t>
            </a:r>
            <a:r>
              <a:rPr lang="en-US" i="1" dirty="0"/>
              <a:t>et al</a:t>
            </a:r>
            <a:r>
              <a:rPr lang="en-US" dirty="0"/>
              <a:t>. Nocturnal asthma: snoring, small pharynx and nasal CPAP. </a:t>
            </a:r>
            <a:r>
              <a:rPr lang="en-US" i="1" dirty="0"/>
              <a:t>Eur Respir J</a:t>
            </a:r>
            <a:r>
              <a:rPr lang="en-US" dirty="0"/>
              <a:t> 1988;1:902–907.</a:t>
            </a:r>
            <a:r>
              <a:rPr lang="en-US" dirty="0">
                <a:hlinkClick r:id="rId6"/>
              </a:rPr>
              <a:t>Medline</a:t>
            </a:r>
            <a:r>
              <a:rPr lang="en-US" dirty="0"/>
              <a:t>, </a:t>
            </a:r>
            <a:r>
              <a:rPr lang="en-US" dirty="0">
                <a:hlinkClick r:id="rId7"/>
              </a:rPr>
              <a:t>Google Scholar</a:t>
            </a:r>
            <a:endParaRPr lang="en-US" dirty="0"/>
          </a:p>
          <a:p>
            <a:r>
              <a:rPr lang="en-US" dirty="0"/>
              <a:t>68.Lafond C, </a:t>
            </a:r>
            <a:r>
              <a:rPr lang="en-US" dirty="0" err="1"/>
              <a:t>Sériès</a:t>
            </a:r>
            <a:r>
              <a:rPr lang="en-US" dirty="0"/>
              <a:t> F, </a:t>
            </a:r>
            <a:r>
              <a:rPr lang="en-US" dirty="0" err="1"/>
              <a:t>Lemière</a:t>
            </a:r>
            <a:r>
              <a:rPr lang="en-US" dirty="0"/>
              <a:t> C. Impact of CPAP on asthmatic patients with obstructive sleep </a:t>
            </a:r>
            <a:r>
              <a:rPr lang="en-US" dirty="0" err="1"/>
              <a:t>apnoea</a:t>
            </a:r>
            <a:r>
              <a:rPr lang="en-US" dirty="0"/>
              <a:t>. </a:t>
            </a:r>
            <a:r>
              <a:rPr lang="en-US" i="1" dirty="0"/>
              <a:t>Eur Respir J</a:t>
            </a:r>
            <a:r>
              <a:rPr lang="en-US" dirty="0"/>
              <a:t> 2007;29:307–311.</a:t>
            </a:r>
            <a:r>
              <a:rPr lang="en-US" dirty="0">
                <a:hlinkClick r:id="rId8"/>
              </a:rPr>
              <a:t>Crossref</a:t>
            </a:r>
            <a:r>
              <a:rPr lang="en-US" dirty="0"/>
              <a:t>, </a:t>
            </a:r>
            <a:r>
              <a:rPr lang="en-US" dirty="0">
                <a:hlinkClick r:id="rId9"/>
              </a:rPr>
              <a:t>Medline</a:t>
            </a:r>
            <a:r>
              <a:rPr lang="en-US" dirty="0"/>
              <a:t>, </a:t>
            </a:r>
            <a:r>
              <a:rPr lang="en-US" dirty="0">
                <a:hlinkClick r:id="rId10"/>
              </a:rPr>
              <a:t>Google Scholar</a:t>
            </a:r>
            <a:endParaRPr lang="en-US" dirty="0"/>
          </a:p>
          <a:p>
            <a:r>
              <a:rPr lang="en-US" dirty="0"/>
              <a:t>69.Serrano-Pariente J, Plaza V, Soriano JB, </a:t>
            </a:r>
            <a:r>
              <a:rPr lang="en-US" dirty="0" err="1"/>
              <a:t>Mayos</a:t>
            </a:r>
            <a:r>
              <a:rPr lang="en-US" dirty="0"/>
              <a:t> M, López-</a:t>
            </a:r>
            <a:r>
              <a:rPr lang="en-US" dirty="0" err="1"/>
              <a:t>Viña</a:t>
            </a:r>
            <a:r>
              <a:rPr lang="en-US" dirty="0"/>
              <a:t> A, Picado C, </a:t>
            </a:r>
            <a:r>
              <a:rPr lang="en-US" i="1" dirty="0"/>
              <a:t>et al</a:t>
            </a:r>
            <a:r>
              <a:rPr lang="en-US" dirty="0"/>
              <a:t>.; CPASMA Trial Group. Asthma outcomes improve with continuous positive airway pressure for obstructive sleep apnea. </a:t>
            </a:r>
            <a:r>
              <a:rPr lang="en-US" i="1" dirty="0"/>
              <a:t>Allergy</a:t>
            </a:r>
            <a:r>
              <a:rPr lang="en-US" dirty="0"/>
              <a:t> 2017;72:802–812.</a:t>
            </a:r>
            <a:r>
              <a:rPr lang="en-US" dirty="0">
                <a:hlinkClick r:id="rId11"/>
              </a:rPr>
              <a:t>Crossref</a:t>
            </a:r>
            <a:r>
              <a:rPr lang="en-US" dirty="0"/>
              <a:t>, </a:t>
            </a:r>
            <a:r>
              <a:rPr lang="en-US" dirty="0">
                <a:hlinkClick r:id="rId12"/>
              </a:rPr>
              <a:t>Medline</a:t>
            </a:r>
            <a:r>
              <a:rPr lang="en-US" dirty="0"/>
              <a:t>, </a:t>
            </a:r>
            <a:r>
              <a:rPr lang="en-US" dirty="0">
                <a:hlinkClick r:id="rId13"/>
              </a:rPr>
              <a:t>Google Scholar</a:t>
            </a:r>
            <a:endParaRPr lang="en-US" dirty="0"/>
          </a:p>
        </p:txBody>
      </p:sp>
    </p:spTree>
    <p:extLst>
      <p:ext uri="{BB962C8B-B14F-4D97-AF65-F5344CB8AC3E}">
        <p14:creationId xmlns:p14="http://schemas.microsoft.com/office/powerpoint/2010/main" val="22851829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49103-3689-0746-ADFB-C374E523794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73C5288-E1F8-1D47-91CA-55E5260E4489}"/>
              </a:ext>
            </a:extLst>
          </p:cNvPr>
          <p:cNvSpPr>
            <a:spLocks noGrp="1"/>
          </p:cNvSpPr>
          <p:nvPr>
            <p:ph idx="1"/>
          </p:nvPr>
        </p:nvSpPr>
        <p:spPr/>
        <p:txBody>
          <a:bodyPr/>
          <a:lstStyle/>
          <a:p>
            <a:r>
              <a:rPr lang="en-US" dirty="0"/>
              <a:t>Obstructive sleep apnea syndrome and asthma: what are the </a:t>
            </a:r>
            <a:r>
              <a:rPr lang="en-US" dirty="0" err="1"/>
              <a:t>links?</a:t>
            </a:r>
            <a:r>
              <a:rPr lang="en-US" i="1" dirty="0" err="1"/>
              <a:t>Alkhalil</a:t>
            </a:r>
            <a:r>
              <a:rPr lang="en-US" i="1" dirty="0"/>
              <a:t> M, Schulman E, </a:t>
            </a:r>
            <a:r>
              <a:rPr lang="en-US" i="1" dirty="0" err="1"/>
              <a:t>Getsy</a:t>
            </a:r>
            <a:r>
              <a:rPr lang="en-US" i="1" dirty="0"/>
              <a:t> J. J Clin Sleep Med. 2009 Feb 15; 5(1):71-8.</a:t>
            </a:r>
          </a:p>
          <a:p>
            <a:endParaRPr lang="en-US" i="1" dirty="0"/>
          </a:p>
          <a:p>
            <a:r>
              <a:rPr lang="en-US" i="1" dirty="0"/>
              <a:t>Allegedly, supports that OSAS treatment improves symptoms, peak flow values, and QoL?</a:t>
            </a:r>
          </a:p>
          <a:p>
            <a:endParaRPr lang="en-US" dirty="0"/>
          </a:p>
        </p:txBody>
      </p:sp>
    </p:spTree>
    <p:extLst>
      <p:ext uri="{BB962C8B-B14F-4D97-AF65-F5344CB8AC3E}">
        <p14:creationId xmlns:p14="http://schemas.microsoft.com/office/powerpoint/2010/main" val="8076819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C97F5-982F-9E4D-9CB3-9779316EAE63}"/>
              </a:ext>
            </a:extLst>
          </p:cNvPr>
          <p:cNvSpPr>
            <a:spLocks noGrp="1"/>
          </p:cNvSpPr>
          <p:nvPr>
            <p:ph type="title"/>
          </p:nvPr>
        </p:nvSpPr>
        <p:spPr/>
        <p:txBody>
          <a:bodyPr/>
          <a:lstStyle/>
          <a:p>
            <a:r>
              <a:rPr lang="en-US" dirty="0"/>
              <a:t>Untreated OSA and Asthma: Individual Effects</a:t>
            </a:r>
          </a:p>
        </p:txBody>
      </p:sp>
      <p:sp>
        <p:nvSpPr>
          <p:cNvPr id="3" name="Content Placeholder 2">
            <a:extLst>
              <a:ext uri="{FF2B5EF4-FFF2-40B4-BE49-F238E27FC236}">
                <a16:creationId xmlns:a16="http://schemas.microsoft.com/office/drawing/2014/main" id="{35DC2914-4B94-6A4B-A5BA-B6159FD67B97}"/>
              </a:ext>
            </a:extLst>
          </p:cNvPr>
          <p:cNvSpPr>
            <a:spLocks noGrp="1"/>
          </p:cNvSpPr>
          <p:nvPr>
            <p:ph idx="1"/>
          </p:nvPr>
        </p:nvSpPr>
        <p:spPr/>
        <p:txBody>
          <a:bodyPr>
            <a:normAutofit/>
          </a:bodyPr>
          <a:lstStyle/>
          <a:p>
            <a:r>
              <a:rPr lang="en-US" dirty="0"/>
              <a:t>Kauppi, P., </a:t>
            </a:r>
            <a:r>
              <a:rPr lang="en-US" dirty="0" err="1"/>
              <a:t>Bachour</a:t>
            </a:r>
            <a:r>
              <a:rPr lang="en-US" dirty="0"/>
              <a:t>, P., </a:t>
            </a:r>
            <a:r>
              <a:rPr lang="en-US" dirty="0" err="1"/>
              <a:t>Maasilta</a:t>
            </a:r>
            <a:r>
              <a:rPr lang="en-US" dirty="0"/>
              <a:t>, P., &amp; </a:t>
            </a:r>
            <a:r>
              <a:rPr lang="en-US" dirty="0" err="1"/>
              <a:t>Bachour</a:t>
            </a:r>
            <a:r>
              <a:rPr lang="en-US" dirty="0"/>
              <a:t>, A. (2016). Long-term CPAP treatment improves asthma control in patients with asthma and obstructive sleep </a:t>
            </a:r>
            <a:r>
              <a:rPr lang="en-US" dirty="0" err="1"/>
              <a:t>apnoea</a:t>
            </a:r>
            <a:r>
              <a:rPr lang="en-US" dirty="0"/>
              <a:t>. </a:t>
            </a:r>
            <a:r>
              <a:rPr lang="en-US" i="1" dirty="0"/>
              <a:t>Sleep Breath</a:t>
            </a:r>
            <a:r>
              <a:rPr lang="en-US" dirty="0"/>
              <a:t>, </a:t>
            </a:r>
            <a:r>
              <a:rPr lang="en-US" b="1" dirty="0"/>
              <a:t>20</a:t>
            </a:r>
            <a:r>
              <a:rPr lang="en-US" dirty="0"/>
              <a:t>, 1217–1224.</a:t>
            </a:r>
          </a:p>
          <a:p>
            <a:r>
              <a:rPr lang="en-US" dirty="0"/>
              <a:t>Wang, T. Y., Lo, Y. L., Lin, S. M., Huang, C. D., Chung, F. T., Lin, H. C., … </a:t>
            </a:r>
            <a:r>
              <a:rPr lang="en-US" dirty="0" err="1"/>
              <a:t>Kuo</a:t>
            </a:r>
            <a:r>
              <a:rPr lang="en-US" dirty="0"/>
              <a:t>, H. P. (2017). Obstructive sleep </a:t>
            </a:r>
            <a:r>
              <a:rPr lang="en-US" dirty="0" err="1"/>
              <a:t>apnoea</a:t>
            </a:r>
            <a:r>
              <a:rPr lang="en-US" dirty="0"/>
              <a:t> accelerates FEV</a:t>
            </a:r>
            <a:r>
              <a:rPr lang="en-US" baseline="-25000" dirty="0"/>
              <a:t>1</a:t>
            </a:r>
            <a:r>
              <a:rPr lang="en-US" dirty="0"/>
              <a:t> decline in asthmatic patients. </a:t>
            </a:r>
            <a:r>
              <a:rPr lang="en-US" i="1" dirty="0"/>
              <a:t>BMC Pulmonary Medicine</a:t>
            </a:r>
            <a:r>
              <a:rPr lang="en-US" dirty="0"/>
              <a:t>, </a:t>
            </a:r>
            <a:r>
              <a:rPr lang="en-US" b="1" dirty="0"/>
              <a:t>17</a:t>
            </a:r>
            <a:r>
              <a:rPr lang="en-US" dirty="0"/>
              <a:t>, 55.</a:t>
            </a:r>
          </a:p>
        </p:txBody>
      </p:sp>
    </p:spTree>
    <p:extLst>
      <p:ext uri="{BB962C8B-B14F-4D97-AF65-F5344CB8AC3E}">
        <p14:creationId xmlns:p14="http://schemas.microsoft.com/office/powerpoint/2010/main" val="228886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5F1A0-D51E-764E-8DCC-EF4800095588}"/>
              </a:ext>
            </a:extLst>
          </p:cNvPr>
          <p:cNvSpPr>
            <a:spLocks noGrp="1"/>
          </p:cNvSpPr>
          <p:nvPr>
            <p:ph type="title"/>
          </p:nvPr>
        </p:nvSpPr>
        <p:spPr/>
        <p:txBody>
          <a:bodyPr>
            <a:normAutofit/>
          </a:bodyPr>
          <a:lstStyle/>
          <a:p>
            <a:r>
              <a:rPr lang="en-US" sz="2200" b="1" dirty="0"/>
              <a:t>Ahmed T, </a:t>
            </a:r>
            <a:r>
              <a:rPr lang="en-US" sz="2200" b="1" dirty="0" err="1"/>
              <a:t>Marchette</a:t>
            </a:r>
            <a:r>
              <a:rPr lang="en-US" sz="2200" b="1" dirty="0"/>
              <a:t> B Hypoxia enhances nonspecific bronchial reactivity </a:t>
            </a:r>
            <a:r>
              <a:rPr lang="en-US" sz="2200" b="1" i="1" dirty="0"/>
              <a:t>Am Rev Respir Dis </a:t>
            </a:r>
            <a:r>
              <a:rPr lang="en-US" sz="2200" b="1" dirty="0"/>
              <a:t>1985</a:t>
            </a:r>
            <a:r>
              <a:rPr lang="en-US" sz="2200" b="1" i="1" dirty="0"/>
              <a:t>132</a:t>
            </a:r>
            <a:r>
              <a:rPr lang="en-US" sz="2200" b="1" dirty="0"/>
              <a:t>83944, </a:t>
            </a:r>
            <a:r>
              <a:rPr lang="en-US" sz="2200" b="1" dirty="0">
                <a:hlinkClick r:id="rId2"/>
              </a:rPr>
              <a:t>3931524</a:t>
            </a:r>
            <a:br>
              <a:rPr lang="en-US" sz="2000" b="1" dirty="0"/>
            </a:br>
            <a:r>
              <a:rPr lang="en-US" sz="2000" b="1" dirty="0"/>
              <a:t>https://</a:t>
            </a:r>
            <a:r>
              <a:rPr lang="en-US" sz="2000" b="1" dirty="0" err="1"/>
              <a:t>pubmed.ncbi.nlm.nih.gov</a:t>
            </a:r>
            <a:r>
              <a:rPr lang="en-US" sz="2000" b="1" dirty="0"/>
              <a:t>/3931524/</a:t>
            </a:r>
            <a:endParaRPr lang="en-US" sz="2000" dirty="0"/>
          </a:p>
        </p:txBody>
      </p:sp>
      <p:sp>
        <p:nvSpPr>
          <p:cNvPr id="3" name="Content Placeholder 2">
            <a:extLst>
              <a:ext uri="{FF2B5EF4-FFF2-40B4-BE49-F238E27FC236}">
                <a16:creationId xmlns:a16="http://schemas.microsoft.com/office/drawing/2014/main" id="{557A8E9C-EA51-1947-ACA6-E4A41C399A03}"/>
              </a:ext>
            </a:extLst>
          </p:cNvPr>
          <p:cNvSpPr>
            <a:spLocks noGrp="1"/>
          </p:cNvSpPr>
          <p:nvPr>
            <p:ph idx="1"/>
          </p:nvPr>
        </p:nvSpPr>
        <p:spPr/>
        <p:txBody>
          <a:bodyPr>
            <a:normAutofit fontScale="92500"/>
          </a:bodyPr>
          <a:lstStyle/>
          <a:p>
            <a:r>
              <a:rPr lang="en-US" dirty="0"/>
              <a:t>11 sheep – specific lung resistance determined by plethysmography before and after exposure to air (sham) or 13% O2; +/- cromolyn pretreatment</a:t>
            </a:r>
          </a:p>
          <a:p>
            <a:r>
              <a:rPr lang="en-US" dirty="0"/>
              <a:t>Hypoxia -&gt; increased reactivity to both histamine and carbachol triggers</a:t>
            </a:r>
          </a:p>
          <a:p>
            <a:r>
              <a:rPr lang="en-US" dirty="0" err="1"/>
              <a:t>Cromyln</a:t>
            </a:r>
            <a:r>
              <a:rPr lang="en-US" dirty="0"/>
              <a:t> reduces impact</a:t>
            </a:r>
          </a:p>
          <a:p>
            <a:r>
              <a:rPr lang="en-US" dirty="0"/>
              <a:t>Human replications: </a:t>
            </a:r>
          </a:p>
          <a:p>
            <a:pPr lvl="1"/>
            <a:r>
              <a:rPr lang="en-US" dirty="0">
                <a:hlinkClick r:id="rId3"/>
              </a:rPr>
              <a:t>https://thorax.bmj.com/content/52/5/453.abstract</a:t>
            </a:r>
            <a:r>
              <a:rPr lang="en-US" dirty="0"/>
              <a:t> stable mild/mod asthmatic patients; methacholine provocation. Hypoxia worsens, hyperoxia does not improve</a:t>
            </a:r>
          </a:p>
          <a:p>
            <a:pPr lvl="1"/>
            <a:r>
              <a:rPr lang="en-US" dirty="0">
                <a:hlinkClick r:id="rId4"/>
              </a:rPr>
              <a:t>https://www.atsjournals.org/doi/abs/10.1164/ajrccm/138.4.789</a:t>
            </a:r>
            <a:r>
              <a:rPr lang="en-US" dirty="0"/>
              <a:t> 10 asthmatics. No change to compliance or resistance. Increase plasma catecholamines and response to methacholine. </a:t>
            </a:r>
          </a:p>
        </p:txBody>
      </p:sp>
    </p:spTree>
    <p:extLst>
      <p:ext uri="{BB962C8B-B14F-4D97-AF65-F5344CB8AC3E}">
        <p14:creationId xmlns:p14="http://schemas.microsoft.com/office/powerpoint/2010/main" val="1674564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07C4A-2067-5D47-965E-A946C015CB08}"/>
              </a:ext>
            </a:extLst>
          </p:cNvPr>
          <p:cNvSpPr>
            <a:spLocks noGrp="1"/>
          </p:cNvSpPr>
          <p:nvPr>
            <p:ph type="title"/>
          </p:nvPr>
        </p:nvSpPr>
        <p:spPr/>
        <p:txBody>
          <a:bodyPr/>
          <a:lstStyle/>
          <a:p>
            <a:r>
              <a:rPr lang="en-US" dirty="0"/>
              <a:t>OSA -&gt; bronchial reactiveness: more direct evidence of connection</a:t>
            </a:r>
          </a:p>
        </p:txBody>
      </p:sp>
      <p:sp>
        <p:nvSpPr>
          <p:cNvPr id="3" name="Content Placeholder 2">
            <a:extLst>
              <a:ext uri="{FF2B5EF4-FFF2-40B4-BE49-F238E27FC236}">
                <a16:creationId xmlns:a16="http://schemas.microsoft.com/office/drawing/2014/main" id="{CE7BBCA5-BF80-5445-97D1-2AF205F17986}"/>
              </a:ext>
            </a:extLst>
          </p:cNvPr>
          <p:cNvSpPr>
            <a:spLocks noGrp="1"/>
          </p:cNvSpPr>
          <p:nvPr>
            <p:ph idx="1"/>
          </p:nvPr>
        </p:nvSpPr>
        <p:spPr/>
        <p:txBody>
          <a:bodyPr/>
          <a:lstStyle/>
          <a:p>
            <a:r>
              <a:rPr lang="en-US" dirty="0"/>
              <a:t>[ ] Obstructive sleep apnea syndrome and bronchial hyperreactivity. </a:t>
            </a:r>
            <a:r>
              <a:rPr lang="en-US" i="1" dirty="0"/>
              <a:t>Lin CC, Lin CY. Lung. 1995; 173(2):117-26.</a:t>
            </a:r>
          </a:p>
          <a:p>
            <a:endParaRPr lang="en-US" dirty="0"/>
          </a:p>
        </p:txBody>
      </p:sp>
    </p:spTree>
    <p:extLst>
      <p:ext uri="{BB962C8B-B14F-4D97-AF65-F5344CB8AC3E}">
        <p14:creationId xmlns:p14="http://schemas.microsoft.com/office/powerpoint/2010/main" val="1598184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869D4-66E5-6248-B02A-446132BFDC18}"/>
              </a:ext>
            </a:extLst>
          </p:cNvPr>
          <p:cNvSpPr>
            <a:spLocks noGrp="1"/>
          </p:cNvSpPr>
          <p:nvPr>
            <p:ph type="title"/>
          </p:nvPr>
        </p:nvSpPr>
        <p:spPr/>
        <p:txBody>
          <a:bodyPr>
            <a:normAutofit/>
          </a:bodyPr>
          <a:lstStyle/>
          <a:p>
            <a:r>
              <a:rPr lang="en-US" sz="2200" dirty="0"/>
              <a:t>OSA – inflammation connection:  Proof of Concept Based on Two Illustrative Cytokines. </a:t>
            </a:r>
            <a:r>
              <a:rPr lang="en-US" sz="2200" i="1" dirty="0" err="1"/>
              <a:t>Kheirandish-Gozal</a:t>
            </a:r>
            <a:r>
              <a:rPr lang="en-US" sz="2200" i="1" dirty="0"/>
              <a:t> L, </a:t>
            </a:r>
            <a:r>
              <a:rPr lang="en-US" sz="2200" i="1" dirty="0" err="1"/>
              <a:t>Gozal</a:t>
            </a:r>
            <a:r>
              <a:rPr lang="en-US" sz="2200" i="1" dirty="0"/>
              <a:t> D Int J Mol Sci. 2019 Jan 22; 20(3):.</a:t>
            </a:r>
            <a:endParaRPr lang="en-US" dirty="0"/>
          </a:p>
        </p:txBody>
      </p:sp>
      <p:sp>
        <p:nvSpPr>
          <p:cNvPr id="3" name="Content Placeholder 2">
            <a:extLst>
              <a:ext uri="{FF2B5EF4-FFF2-40B4-BE49-F238E27FC236}">
                <a16:creationId xmlns:a16="http://schemas.microsoft.com/office/drawing/2014/main" id="{DAB98C43-3C8E-1A4F-A209-AD24CCD01DB8}"/>
              </a:ext>
            </a:extLst>
          </p:cNvPr>
          <p:cNvSpPr>
            <a:spLocks noGrp="1"/>
          </p:cNvSpPr>
          <p:nvPr>
            <p:ph idx="1"/>
          </p:nvPr>
        </p:nvSpPr>
        <p:spPr/>
        <p:txBody>
          <a:bodyPr>
            <a:normAutofit fontScale="92500" lnSpcReduction="10000"/>
          </a:bodyPr>
          <a:lstStyle/>
          <a:p>
            <a:r>
              <a:rPr lang="en-US" dirty="0"/>
              <a:t>Narrative review: Epidemiologic correlation between OSAS and neurocognitive, cardiopulmonary, and metabolic adverse outcomes – how?</a:t>
            </a:r>
          </a:p>
          <a:p>
            <a:pPr lvl="1"/>
            <a:r>
              <a:rPr lang="en-US" dirty="0"/>
              <a:t>Obesity also a low-grade inflammatory condition; difficult to disentangle the effects</a:t>
            </a:r>
          </a:p>
          <a:p>
            <a:r>
              <a:rPr lang="en-US" dirty="0"/>
              <a:t>TNF-alpha: pro-inflammatory cytokine, promotes sleep depth. Levels modestly increased in OSAS – though less than other cytokines.</a:t>
            </a:r>
          </a:p>
          <a:p>
            <a:r>
              <a:rPr lang="en-US" dirty="0"/>
              <a:t>IL-6 – levels correlate with incident metabolic syndrome, atherosclerosis, etc. – plausible mediator of OSAS effects</a:t>
            </a:r>
          </a:p>
          <a:p>
            <a:pPr lvl="1"/>
            <a:r>
              <a:rPr lang="en-US" dirty="0"/>
              <a:t>Levels decrease with CPAP</a:t>
            </a:r>
          </a:p>
          <a:p>
            <a:r>
              <a:rPr lang="en-US" dirty="0"/>
              <a:t>Effects of these mediators depends on genetic and environmental milieu; in the future, levels of these mediators might be able to differentiate patients at risk of end-organ morbidity from sleep apnea </a:t>
            </a:r>
          </a:p>
        </p:txBody>
      </p:sp>
    </p:spTree>
    <p:extLst>
      <p:ext uri="{BB962C8B-B14F-4D97-AF65-F5344CB8AC3E}">
        <p14:creationId xmlns:p14="http://schemas.microsoft.com/office/powerpoint/2010/main" val="2385715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A8B16-CEE0-C348-97C9-6CCF040ACF23}"/>
              </a:ext>
            </a:extLst>
          </p:cNvPr>
          <p:cNvSpPr>
            <a:spLocks noGrp="1"/>
          </p:cNvSpPr>
          <p:nvPr>
            <p:ph type="title"/>
          </p:nvPr>
        </p:nvSpPr>
        <p:spPr/>
        <p:txBody>
          <a:bodyPr>
            <a:normAutofit/>
          </a:bodyPr>
          <a:lstStyle/>
          <a:p>
            <a:r>
              <a:rPr lang="en-US" sz="2000" dirty="0"/>
              <a:t>Phenotypes: (GINA) – Global Initiative for Asthma . </a:t>
            </a:r>
            <a:r>
              <a:rPr lang="en-US" sz="2000" i="1" dirty="0"/>
              <a:t>Global Strategy for Asthma Management and Prevention: Online Appendix 2020</a:t>
            </a:r>
            <a:r>
              <a:rPr lang="en-US" sz="2000" dirty="0"/>
              <a:t>. (2020) Available online at: </a:t>
            </a:r>
            <a:r>
              <a:rPr lang="en-US" sz="2000" dirty="0">
                <a:hlinkClick r:id="rId3"/>
              </a:rPr>
              <a:t>www.ginasthma.org</a:t>
            </a:r>
            <a:r>
              <a:rPr lang="en-US" sz="2000" dirty="0"/>
              <a:t> (accessed September 8, 2020). [</a:t>
            </a:r>
            <a:r>
              <a:rPr lang="en-US" sz="2000" dirty="0">
                <a:hlinkClick r:id="rId4"/>
              </a:rPr>
              <a:t>Ref list</a:t>
            </a:r>
            <a:r>
              <a:rPr lang="en-US" sz="2000" dirty="0"/>
              <a:t>]</a:t>
            </a:r>
            <a:br>
              <a:rPr lang="en-US" sz="2000" dirty="0"/>
            </a:br>
            <a:endParaRPr lang="en-US" sz="2000" dirty="0"/>
          </a:p>
        </p:txBody>
      </p:sp>
      <p:sp>
        <p:nvSpPr>
          <p:cNvPr id="3" name="Content Placeholder 2">
            <a:extLst>
              <a:ext uri="{FF2B5EF4-FFF2-40B4-BE49-F238E27FC236}">
                <a16:creationId xmlns:a16="http://schemas.microsoft.com/office/drawing/2014/main" id="{14A63714-42E5-7147-A1E6-5E1A71E741FF}"/>
              </a:ext>
            </a:extLst>
          </p:cNvPr>
          <p:cNvSpPr>
            <a:spLocks noGrp="1"/>
          </p:cNvSpPr>
          <p:nvPr>
            <p:ph idx="1"/>
          </p:nvPr>
        </p:nvSpPr>
        <p:spPr/>
        <p:txBody>
          <a:bodyPr>
            <a:normAutofit/>
          </a:bodyPr>
          <a:lstStyle/>
          <a:p>
            <a:r>
              <a:rPr lang="en-US" dirty="0"/>
              <a:t>Allergic asthma – elevated </a:t>
            </a:r>
            <a:r>
              <a:rPr lang="en-US" dirty="0" err="1"/>
              <a:t>IgE</a:t>
            </a:r>
            <a:r>
              <a:rPr lang="en-US" dirty="0"/>
              <a:t>, </a:t>
            </a:r>
            <a:r>
              <a:rPr lang="en-US" dirty="0" err="1"/>
              <a:t>FeNO</a:t>
            </a:r>
            <a:r>
              <a:rPr lang="en-US" dirty="0"/>
              <a:t> elevated, Th2 response</a:t>
            </a:r>
          </a:p>
          <a:p>
            <a:r>
              <a:rPr lang="en-US" dirty="0"/>
              <a:t>Non-allergic asthma – neutrophilic, (or eosinophils??), less ICS responsive</a:t>
            </a:r>
          </a:p>
          <a:p>
            <a:r>
              <a:rPr lang="en-US" dirty="0"/>
              <a:t>Late-onset asthma – more common in women, symptoms start as adult. More often non-allergic</a:t>
            </a:r>
          </a:p>
          <a:p>
            <a:r>
              <a:rPr lang="en-US" dirty="0"/>
              <a:t>Asthma with persistent flow limitation – longstanding asthma causes airway remodeling</a:t>
            </a:r>
          </a:p>
          <a:p>
            <a:r>
              <a:rPr lang="en-US" dirty="0"/>
              <a:t>Asthma with obesity – little eosinophilic airway inflammation but still severe symptoms</a:t>
            </a:r>
          </a:p>
          <a:p>
            <a:endParaRPr lang="en-US" dirty="0"/>
          </a:p>
        </p:txBody>
      </p:sp>
    </p:spTree>
    <p:extLst>
      <p:ext uri="{BB962C8B-B14F-4D97-AF65-F5344CB8AC3E}">
        <p14:creationId xmlns:p14="http://schemas.microsoft.com/office/powerpoint/2010/main" val="720022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28568-4EA9-1547-B51F-A77CB73B36DD}"/>
              </a:ext>
            </a:extLst>
          </p:cNvPr>
          <p:cNvSpPr>
            <a:spLocks noGrp="1"/>
          </p:cNvSpPr>
          <p:nvPr>
            <p:ph type="title"/>
          </p:nvPr>
        </p:nvSpPr>
        <p:spPr/>
        <p:txBody>
          <a:bodyPr/>
          <a:lstStyle/>
          <a:p>
            <a:r>
              <a:rPr lang="en-US" dirty="0"/>
              <a:t>Mechanisms</a:t>
            </a:r>
          </a:p>
        </p:txBody>
      </p:sp>
      <p:sp>
        <p:nvSpPr>
          <p:cNvPr id="3" name="Content Placeholder 2">
            <a:extLst>
              <a:ext uri="{FF2B5EF4-FFF2-40B4-BE49-F238E27FC236}">
                <a16:creationId xmlns:a16="http://schemas.microsoft.com/office/drawing/2014/main" id="{D84502FD-4BE8-4543-9CBA-7BC7EDDFFE1C}"/>
              </a:ext>
            </a:extLst>
          </p:cNvPr>
          <p:cNvSpPr>
            <a:spLocks noGrp="1"/>
          </p:cNvSpPr>
          <p:nvPr>
            <p:ph idx="1"/>
          </p:nvPr>
        </p:nvSpPr>
        <p:spPr/>
        <p:txBody>
          <a:bodyPr>
            <a:normAutofit fontScale="62500" lnSpcReduction="20000"/>
          </a:bodyPr>
          <a:lstStyle/>
          <a:p>
            <a:r>
              <a:rPr lang="en-US" dirty="0"/>
              <a:t>From  https://</a:t>
            </a:r>
            <a:r>
              <a:rPr lang="en-US" dirty="0" err="1"/>
              <a:t>www.atsjournals.org</a:t>
            </a:r>
            <a:r>
              <a:rPr lang="en-US" dirty="0"/>
              <a:t>/</a:t>
            </a:r>
            <a:r>
              <a:rPr lang="en-US" dirty="0" err="1"/>
              <a:t>doi</a:t>
            </a:r>
            <a:r>
              <a:rPr lang="en-US" dirty="0"/>
              <a:t>/full/10.1164/rccm.201810-1838TR</a:t>
            </a:r>
          </a:p>
          <a:p>
            <a:pPr marL="0" indent="0">
              <a:buNone/>
            </a:pPr>
            <a:endParaRPr lang="en-US" dirty="0"/>
          </a:p>
          <a:p>
            <a:pPr marL="0" indent="0">
              <a:buNone/>
            </a:pPr>
            <a:r>
              <a:rPr lang="en-US" dirty="0"/>
              <a:t>Non-Th2 mediated inflammation mediates the features of disease in more than half of patients with persistent disease, and portends a poor response to corticosteroids.  Higher risk = higher sputum neutrophils </a:t>
            </a:r>
          </a:p>
          <a:p>
            <a:pPr marL="0" indent="0">
              <a:buNone/>
            </a:pPr>
            <a:r>
              <a:rPr lang="en-US" dirty="0"/>
              <a:t>	6 -Teodorescu M, </a:t>
            </a:r>
            <a:r>
              <a:rPr lang="en-US" dirty="0" err="1"/>
              <a:t>Broytman</a:t>
            </a:r>
            <a:r>
              <a:rPr lang="en-US" dirty="0"/>
              <a:t> O, Curran-Everett D, </a:t>
            </a:r>
            <a:r>
              <a:rPr lang="en-US" dirty="0" err="1"/>
              <a:t>Sorkness</a:t>
            </a:r>
            <a:r>
              <a:rPr lang="en-US" dirty="0"/>
              <a:t> RL, </a:t>
            </a:r>
            <a:r>
              <a:rPr lang="en-US" dirty="0" err="1"/>
              <a:t>Crisafi</a:t>
            </a:r>
            <a:r>
              <a:rPr lang="en-US" dirty="0"/>
              <a:t> G, Bleecker ER, </a:t>
            </a:r>
            <a:r>
              <a:rPr lang="en-US" i="1" dirty="0"/>
              <a:t>et al</a:t>
            </a:r>
            <a:r>
              <a:rPr lang="en-US" dirty="0"/>
              <a:t>.; National Institutes of Health, National Heart, Lung and Blood Institute Severe Asthma Research Program (SARP) Investigators. Obstructive sleep apnea risk, asthma burden, and lower airway inflammation in adults in the Severe Asthma Research Program (SARP) II. </a:t>
            </a:r>
            <a:r>
              <a:rPr lang="en-US" i="1" dirty="0"/>
              <a:t>J Allergy Clin Immunol </a:t>
            </a:r>
            <a:r>
              <a:rPr lang="en-US" i="1" dirty="0" err="1"/>
              <a:t>Pract</a:t>
            </a:r>
            <a:r>
              <a:rPr lang="en-US" dirty="0"/>
              <a:t> 2015;3:566–575.e1.)</a:t>
            </a:r>
          </a:p>
          <a:p>
            <a:pPr marL="0" indent="0">
              <a:buNone/>
            </a:pPr>
            <a:r>
              <a:rPr lang="en-US" dirty="0"/>
              <a:t>higher IL-8 and MMP </a:t>
            </a:r>
          </a:p>
          <a:p>
            <a:pPr marL="0" indent="0">
              <a:buNone/>
            </a:pPr>
            <a:r>
              <a:rPr lang="en-US" dirty="0"/>
              <a:t>	18 - </a:t>
            </a:r>
            <a:r>
              <a:rPr lang="en-US" dirty="0" err="1"/>
              <a:t>Taillé</a:t>
            </a:r>
            <a:r>
              <a:rPr lang="en-US" dirty="0"/>
              <a:t> C, </a:t>
            </a:r>
            <a:r>
              <a:rPr lang="en-US" dirty="0" err="1"/>
              <a:t>Rouvel-Tallec</a:t>
            </a:r>
            <a:r>
              <a:rPr lang="en-US" dirty="0"/>
              <a:t> A, </a:t>
            </a:r>
            <a:r>
              <a:rPr lang="en-US" dirty="0" err="1"/>
              <a:t>Stoica</a:t>
            </a:r>
            <a:r>
              <a:rPr lang="en-US" dirty="0"/>
              <a:t> M, </a:t>
            </a:r>
            <a:r>
              <a:rPr lang="en-US" dirty="0" err="1"/>
              <a:t>Danel</a:t>
            </a:r>
            <a:r>
              <a:rPr lang="en-US" dirty="0"/>
              <a:t> C, </a:t>
            </a:r>
            <a:r>
              <a:rPr lang="en-US" dirty="0" err="1"/>
              <a:t>Dehoux</a:t>
            </a:r>
            <a:r>
              <a:rPr lang="en-US" dirty="0"/>
              <a:t> M, Marin-Esteban V, </a:t>
            </a:r>
            <a:r>
              <a:rPr lang="en-US" i="1" dirty="0"/>
              <a:t>et al</a:t>
            </a:r>
            <a:r>
              <a:rPr lang="en-US" dirty="0"/>
              <a:t>. Obstructive sleep </a:t>
            </a:r>
            <a:r>
              <a:rPr lang="en-US" dirty="0" err="1"/>
              <a:t>apnoea</a:t>
            </a:r>
            <a:r>
              <a:rPr lang="en-US" dirty="0"/>
              <a:t> modulates airway inflammation and </a:t>
            </a:r>
            <a:r>
              <a:rPr lang="en-US" dirty="0" err="1"/>
              <a:t>remodelling</a:t>
            </a:r>
            <a:r>
              <a:rPr lang="en-US" dirty="0"/>
              <a:t> in severe asthma. </a:t>
            </a:r>
            <a:r>
              <a:rPr lang="en-US" i="1" dirty="0" err="1"/>
              <a:t>PLoS</a:t>
            </a:r>
            <a:r>
              <a:rPr lang="en-US" i="1" dirty="0"/>
              <a:t> One</a:t>
            </a:r>
            <a:r>
              <a:rPr lang="en-US" dirty="0"/>
              <a:t> 2016;11:e0150042.)</a:t>
            </a:r>
          </a:p>
          <a:p>
            <a:r>
              <a:rPr lang="en-US" dirty="0"/>
              <a:t>“Once established, OSA, through its features, notably chronic intermittent hypoxia, has been shown to shift the airway inflammatory profile away from T-helper cell type 2 (Th2) pathways, which leads to lung remodeling and airway dysfunction, in a pattern that is less responsive to ICS therapy. Without addressing OSA, achieving asthma control would likely require a step-up in ICS dose and repeated steroid bursts, further raising the risk for or the severity of OSA with its consequences for asthma, accelerating this vicious cycle and translating into irreversible airway dysfunction.”</a:t>
            </a:r>
          </a:p>
          <a:p>
            <a:endParaRPr lang="en-US" dirty="0"/>
          </a:p>
        </p:txBody>
      </p:sp>
    </p:spTree>
    <p:extLst>
      <p:ext uri="{BB962C8B-B14F-4D97-AF65-F5344CB8AC3E}">
        <p14:creationId xmlns:p14="http://schemas.microsoft.com/office/powerpoint/2010/main" val="17425871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8664</Words>
  <Application>Microsoft Macintosh PowerPoint</Application>
  <PresentationFormat>Widescreen</PresentationFormat>
  <Paragraphs>429</Paragraphs>
  <Slides>48</Slides>
  <Notes>24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48</vt:i4>
      </vt:variant>
    </vt:vector>
  </HeadingPairs>
  <TitlesOfParts>
    <vt:vector size="52" baseType="lpstr">
      <vt:lpstr>Arial</vt:lpstr>
      <vt:lpstr>Calibri</vt:lpstr>
      <vt:lpstr>Calibri Light</vt:lpstr>
      <vt:lpstr>Office Theme</vt:lpstr>
      <vt:lpstr>OSA Asthma Literature Review </vt:lpstr>
      <vt:lpstr>Direct methods influencing reactivity – possible?</vt:lpstr>
      <vt:lpstr>Morrison JF, Pearson SB, Dean HG Parasympathetic nervous system in nocturnal asthma BMJ 1988 29614279 https://www.ncbi.nlm.nih.gov/pmc/articles/PMC2545890/</vt:lpstr>
      <vt:lpstr>Desjardin JA, Sutarik JM, Suh , BY , et al. Influence of sleep on pulmonary capillary volume in normal and asthmatic subjects Am J Respir Crit Care Med 1995 1521938,  7599823 https://pubmed.ncbi.nlm.nih.gov/7599823/</vt:lpstr>
      <vt:lpstr>Ahmed T, Marchette B Hypoxia enhances nonspecific bronchial reactivity Am Rev Respir Dis 198513283944, 3931524 https://pubmed.ncbi.nlm.nih.gov/3931524/</vt:lpstr>
      <vt:lpstr>OSA -&gt; bronchial reactiveness: more direct evidence of connection</vt:lpstr>
      <vt:lpstr>OSA – inflammation connection:  Proof of Concept Based on Two Illustrative Cytokines. Kheirandish-Gozal L, Gozal D Int J Mol Sci. 2019 Jan 22; 20(3):.</vt:lpstr>
      <vt:lpstr>Phenotypes: (GINA) – Global Initiative for Asthma . Global Strategy for Asthma Management and Prevention: Online Appendix 2020. (2020) Available online at: www.ginasthma.org (accessed September 8, 2020). [Ref list] </vt:lpstr>
      <vt:lpstr>Mechanisms</vt:lpstr>
      <vt:lpstr>Taillé C, Rouvel-Tallec A, Stoica M, Danel C, Dehoux M, Marin-Esteban V, Pretolani M, Aubier M, d'Ortho MP. Obstructive sleep apnoea modulates airway inflammation and remodelling in severe asthma. PLoS One. 2016;11:e0150042. https://doi.org/10.1371/journal.pone.0150042. </vt:lpstr>
      <vt:lpstr>Other unreviewed articles</vt:lpstr>
      <vt:lpstr>45. Teodorescu M, Barnet JH, Hagen EW, Palta M, Young TB, Peppard PE. Association between asthma and risk of developing obstructive sleep apnea https://www.ncbi.nlm.nih.gov/pmc/articles/PMC4334115/</vt:lpstr>
      <vt:lpstr>Teodorescu M, Broytman O, Curran-Everett D, Sorkness RL, Crisafi G, Bleecker ER, et al.; National Institutes of Health, National Heart, Lung and Blood Institute Severe Asthma Research Program (SARP) Investigators. Obstructive sleep apnea risk, asthma burden, and lower airway inflammation in adults in the Severe Asthma Research Program (SARP) II. J Allergy Clin Immunol Pract 2015;3:566–575.e1</vt:lpstr>
      <vt:lpstr>PowerPoint Presentation</vt:lpstr>
      <vt:lpstr>Becerra MB, Becerra BJ, Teodorescu M. Healthcare burden of obstructive sleep apnea and obesity among asthma hospitalizations: results from the U.S.-based Nationwide Inpatient Sample. Respir Med 2016; 117: 230–236</vt:lpstr>
      <vt:lpstr>Kim MY, Jo EJ, Kang SY, et al. Obstructive sleep apnea is associated with reduced quality of life in adult patients with asthma. Ann Allergy Asthma Immunol 2013; 110: 253–257</vt:lpstr>
      <vt:lpstr>Greenberg-Dotan S, Reuveni H, Tal A, Oksenberg A, Cohen A, Shaya FT, Tarasiuk A, Scharf SM. Increased prevalence of obstructive lung disease in patients with obstructive sleep apnea. Sleep Breath. 2014;18:69–75. https://doi.org/10.1007/s11325-013-0850-3.</vt:lpstr>
      <vt:lpstr>Asthma co-occurrence and severity</vt:lpstr>
      <vt:lpstr>Shen TC, Lin CL, Wei CC, Chen CH, Tu CY, Hsia TC, et al. Risk of obstructive sleep apnea in adult patients with asthma: a population-based cohort study in Taiwan. PLoS One 2015;10:e0128461.</vt:lpstr>
      <vt:lpstr>PowerPoint Presentation</vt:lpstr>
      <vt:lpstr>The prevalence of sleep impairments and predictors of sleep quality among patients with asthma. Braido F, Baiardini I, Ferrando M, Scichilone N, Santus P, Petrone A, Di Marco F, Corsico AG, Zanforlin A, Milanese M, Steinhilber G, Bonavia M, Pirina P, Micheletto C, D'Amato M, Lacedonia D, Benassi F, Propati A, Ruggeri P, Tursi F, Bocchino ML, Patella V, Canonica GW, Blasi F  J Asthma. 2021 Apr; 58(4):481-487. </vt:lpstr>
      <vt:lpstr>SA-SDQ in asthma?</vt:lpstr>
      <vt:lpstr>Haven’t reviewed these: </vt:lpstr>
      <vt:lpstr>Yii ACA, Tan JHY, Lapperre TS, Chan AKW, Low SY, Ong TH, et al. Longterm future risk of severe exacerbations: distinct 5-year trajectories of problematic asthma. Allergy 2017;72:1398-405.</vt:lpstr>
      <vt:lpstr>https://doi.org/10.1016/j.jaci.2009.05.016 Prevalence of obstructive sleep apnea–hypopnea in severe versus moderate asthma</vt:lpstr>
      <vt:lpstr>Asthma-Obesity-Rhinitis-GERD: confounds direct effects assessment.</vt:lpstr>
      <vt:lpstr>Risk factors of frequent exacerbations in difficult-to-treat asthma. Ten Brinke A, Sterk PJ, Masclee AA, Spinhoven P, Schmidt JT, Zwinderman AH, Rabe KF, Bel EH https://erj.ersjournals.com/content/26/5/812</vt:lpstr>
      <vt:lpstr>55. Dixon AE, Clerisme-Beaty EM, Sugar EA, Cohen RI, Lang JE, Brown ED, et al. Effects of obstructive sleep apnea and gastroesophageal reflux disease on asthma control in obesity. J Asthma 2011;48:707-13.</vt:lpstr>
      <vt:lpstr>Lim KG, Morgenthaler TI, Katzka DA. Sleep and nocturnal gastroesophageal reflux: an update. Chest 2018;154:963-71. </vt:lpstr>
      <vt:lpstr>Teodorescu M, Polomis DA, Hall SV, et al. Association of obstructive sleep apnea risk with asthma control in adults. Chest 2010; 138: 543–550.</vt:lpstr>
      <vt:lpstr>Gastroesophageal reflux - OSA</vt:lpstr>
      <vt:lpstr>118. Tawk M, Goodrich S, Kinasewitz G, Orr W. The effect of 1 week of continuous positive airway pressure treatment in obstructive sleep apnea</vt:lpstr>
      <vt:lpstr>69. Emilsson ÖI, Bengtsson A, Franklin KA, Torén K, Benediktsdóttir B, Farkhooye A, et al. . Nocturnal gastro-oesophageal reflux, asthma and symptoms of OSA: a longitudinal, general population study. Eur Respirat J. (2013) 41:1347–54. 10.1183/09031936.00052512</vt:lpstr>
      <vt:lpstr>64. Orr WC, Elsenbruch S, Harnish MJ, Johnson LF. Proximal migration of esophageal acid perfusions during waking and sleep. Am J Gastroenterol. (2000) 95:37–42. 10.1111/j.1572-0241.2000.01669.x </vt:lpstr>
      <vt:lpstr>Current opinions for the management of asthma associated with ear, nose and throat comorbidities European Respiratory Review 2018 27: 180056; DOI: 10.1183/16000617.0056-2018</vt:lpstr>
      <vt:lpstr>Tay TR, Hew M. Comorbid “treatable traits” in difficult asthma: current evidence and clinical evaluation. Allergy 2018; 73: 1369–1382.</vt:lpstr>
      <vt:lpstr>Asthma outcomes improve with continuous positive airway pressure for obstructive sleep apnea.Serrano-Pariente J, Plaza V, Soriano JB, Mayos M, López-Viña A, Picado C, Vigil L, CPASMA Trial Group. Allergy. 2017 May; 72(5):802-812. https://www.ncbi.nlm.nih.gov/pmc/articles/PMC5412857/</vt:lpstr>
      <vt:lpstr>17. Lafond C, Series F, Lemiere C. Impact of CPAP on asthmatic patients with obstructive sleep apnoea. Eur Respir J 2007;29:307-11.</vt:lpstr>
      <vt:lpstr>15. Ciftci TU, Ciftci B, Guven SF, Kokturk O, Turktas H. Effect of nasal continuous positive airway pressure in uncontrolled nocturnal asthmatic patients with obstructive sleep apnea syndrome. Respir Med 2005;99:529-34.</vt:lpstr>
      <vt:lpstr>7.Teodorescu M, Polomis DA, Gangnon RE, Fedie JE, Consens FB, Chervin RD, et al. Asthma control and its relationship with obstructive sleep apnea (OSA) in older adults. Sleep Disord 2013;2013:251567</vt:lpstr>
      <vt:lpstr>Dissenting studies? </vt:lpstr>
      <vt:lpstr>https://www.resmedjournal.com/article/S0954-6111(18)30261-0/fulltext  151 Davies SE, Bishopp A, Wharton S, Turner AM, Mansur AH. Does Continuous Positive Airway Pressure (CPAP) treatment of obstructive sleep apnoea (OSA) improve asthma-related clinical outcomes in patients with co-existing conditions? A systematic review. Respir Med. 2018;143:18–30.</vt:lpstr>
      <vt:lpstr>OSA treatment</vt:lpstr>
      <vt:lpstr>Ng SSS, Chan TO, To KW, Chan KKP, Ngai J, Yip WH, et al. Continuous positive airway pressure for obstructive sleep apnoea does not improve asthma control. Respirology (Carlton, Vic) 2018;23:1055-62</vt:lpstr>
      <vt:lpstr>Treatment w CPAP</vt:lpstr>
      <vt:lpstr> From  https://www.atsjournals.org/doi/full/10.1164/rccm.201810-1838TR </vt:lpstr>
      <vt:lpstr>PowerPoint Presentation</vt:lpstr>
      <vt:lpstr>Untreated OSA and Asthma: Individual Effects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OSA Asthma Literature Review </dc:title>
  <dc:creator>BRIAN LOCKE</dc:creator>
  <cp:lastModifiedBy>BRIAN LOCKE</cp:lastModifiedBy>
  <cp:revision>3</cp:revision>
  <dcterms:created xsi:type="dcterms:W3CDTF">2022-03-26T22:01:34Z</dcterms:created>
  <dcterms:modified xsi:type="dcterms:W3CDTF">2022-03-27T02:30:22Z</dcterms:modified>
</cp:coreProperties>
</file>